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83" r:id="rId2"/>
    <p:sldMasterId id="2147483795" r:id="rId3"/>
  </p:sldMasterIdLst>
  <p:notesMasterIdLst>
    <p:notesMasterId r:id="rId26"/>
  </p:notesMasterIdLst>
  <p:handoutMasterIdLst>
    <p:handoutMasterId r:id="rId27"/>
  </p:handoutMasterIdLst>
  <p:sldIdLst>
    <p:sldId id="335" r:id="rId4"/>
    <p:sldId id="371" r:id="rId5"/>
    <p:sldId id="333" r:id="rId6"/>
    <p:sldId id="334" r:id="rId7"/>
    <p:sldId id="295" r:id="rId8"/>
    <p:sldId id="372" r:id="rId9"/>
    <p:sldId id="354" r:id="rId10"/>
    <p:sldId id="373" r:id="rId11"/>
    <p:sldId id="374" r:id="rId12"/>
    <p:sldId id="355" r:id="rId13"/>
    <p:sldId id="375" r:id="rId14"/>
    <p:sldId id="376" r:id="rId15"/>
    <p:sldId id="377" r:id="rId16"/>
    <p:sldId id="356" r:id="rId17"/>
    <p:sldId id="357" r:id="rId18"/>
    <p:sldId id="358" r:id="rId19"/>
    <p:sldId id="367" r:id="rId20"/>
    <p:sldId id="368" r:id="rId21"/>
    <p:sldId id="369" r:id="rId22"/>
    <p:sldId id="370" r:id="rId23"/>
    <p:sldId id="289" r:id="rId24"/>
    <p:sldId id="353" r:id="rId25"/>
  </p:sldIdLst>
  <p:sldSz cx="9144000" cy="6858000" type="screen4x3"/>
  <p:notesSz cx="9309100" cy="69548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300"/>
    <a:srgbClr val="FFFF66"/>
    <a:srgbClr val="CC3300"/>
    <a:srgbClr val="0CA4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20" autoAdjust="0"/>
    <p:restoredTop sz="93167" autoAdjust="0"/>
  </p:normalViewPr>
  <p:slideViewPr>
    <p:cSldViewPr>
      <p:cViewPr>
        <p:scale>
          <a:sx n="50" d="100"/>
          <a:sy n="50" d="100"/>
        </p:scale>
        <p:origin x="-557" y="-10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66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33022" cy="3475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73953" y="0"/>
            <a:ext cx="4033022" cy="3475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134D95-4E73-403F-8387-678E60F25648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606147"/>
            <a:ext cx="4033022" cy="3475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73953" y="6606147"/>
            <a:ext cx="4033022" cy="34750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0C48A-DC25-468E-996C-38CDBE334A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708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33943" cy="347742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73004" y="0"/>
            <a:ext cx="4033943" cy="347742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>
              <a:defRPr sz="1200"/>
            </a:lvl1pPr>
          </a:lstStyle>
          <a:p>
            <a:fld id="{176258FF-A17E-474A-838E-BA56AC9A961A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16238" y="522288"/>
            <a:ext cx="3476625" cy="26082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0911" y="3303549"/>
            <a:ext cx="7447279" cy="3129677"/>
          </a:xfrm>
          <a:prstGeom prst="rect">
            <a:avLst/>
          </a:prstGeom>
        </p:spPr>
        <p:txBody>
          <a:bodyPr vert="horz" lIns="92930" tIns="46465" rIns="92930" bIns="4646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605889"/>
            <a:ext cx="4033943" cy="347742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73004" y="6605889"/>
            <a:ext cx="4033943" cy="347742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>
              <a:defRPr sz="1200"/>
            </a:lvl1pPr>
          </a:lstStyle>
          <a:p>
            <a:fld id="{C59A0C93-3865-4515-B278-BF0CF262AC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967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F75D76-43D1-441C-A567-B52B9C052474}" type="slidenum">
              <a:rPr lang="en-US" smtClean="0"/>
              <a:pPr/>
              <a:t>1</a:t>
            </a:fld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808D199-CDDB-42C5-B719-B254180FC272}" type="slidenum">
              <a:rPr lang="en-US" smtClean="0"/>
              <a:pPr/>
              <a:t>10</a:t>
            </a:fld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D73CEBA-2118-4EE1-823B-91B5930D9748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 smtClean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99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5AFCBD-89D4-4A42-A7AE-18276D34719A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 smtClean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772457-E11E-4B11-8192-FCE5FFE7A412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 smtClean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C0E5283-6C35-4590-916B-5E43BCDB1CE9}" type="slidenum">
              <a:rPr lang="en-US" smtClean="0"/>
              <a:pPr/>
              <a:t>14</a:t>
            </a:fld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C8151DD-EA6A-4ABA-A142-73239BD51441}" type="slidenum">
              <a:rPr lang="en-US" smtClean="0"/>
              <a:pPr/>
              <a:t>15</a:t>
            </a:fld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7131754-D971-4173-BFC9-44ABB01FBF67}" type="slidenum">
              <a:rPr lang="en-US" smtClean="0"/>
              <a:pPr/>
              <a:t>16</a:t>
            </a:fld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B0A1F-1EE4-406D-A5BA-A739B9CF5D3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922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B0A1F-1EE4-406D-A5BA-A739B9CF5D3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5572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CB0A1F-1EE4-406D-A5BA-A739B9CF5D3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849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F75D76-43D1-441C-A567-B52B9C052474}" type="slidenum">
              <a:rPr lang="en-US" smtClean="0"/>
              <a:pPr/>
              <a:t>2</a:t>
            </a:fld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9A0C93-3865-4515-B278-BF0CF262AC8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6117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AE2DB02-93AD-41AE-8BBB-59243FCBA43C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 smtClean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F75D76-43D1-441C-A567-B52B9C052474}" type="slidenum">
              <a:rPr lang="en-US" smtClean="0"/>
              <a:pPr/>
              <a:t>3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F75D76-43D1-441C-A567-B52B9C052474}" type="slidenum">
              <a:rPr lang="en-US" smtClean="0"/>
              <a:pPr/>
              <a:t>4</a:t>
            </a:fld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9A0C93-3865-4515-B278-BF0CF262AC8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398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F75D76-43D1-441C-A567-B52B9C052474}" type="slidenum">
              <a:rPr lang="en-US" smtClean="0"/>
              <a:pPr/>
              <a:t>6</a:t>
            </a:fld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6C5AABA-0ACC-42BB-8851-E5C1F92B02AB}" type="slidenum">
              <a:rPr lang="en-US" smtClean="0"/>
              <a:pPr/>
              <a:t>7</a:t>
            </a:fld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6C5AABA-0ACC-42BB-8851-E5C1F92B02AB}" type="slidenum">
              <a:rPr lang="en-US" smtClean="0"/>
              <a:pPr/>
              <a:t>8</a:t>
            </a:fld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6C5AABA-0ACC-42BB-8851-E5C1F92B02AB}" type="slidenum">
              <a:rPr lang="en-US" smtClean="0"/>
              <a:pPr/>
              <a:t>9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60661310-7D8A-444A-AA8E-FD9C45E5C25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42" name="Rectangle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56" name="Rectangle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5" name="Rectangle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6" name="Rectangle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7" name="Rectangle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E3521B0E-7749-4F4D-8A27-E37BBE41C80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E766ADBB-A2C7-4D0F-B662-088F39C9836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2653BD73-AA09-4E35-891C-DA9A126D3F23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C98858E3-8450-4059-9CAB-C48A9E349FFA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CD658410-2C2B-43A7-B01A-407EA81FE4BB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C4478FEB-1FED-47FD-AF1F-5BDCFD62EF8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CB7C6808-E245-43E0-A11B-6F511FBE31B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>
            <a:extLst/>
          </a:lstStyle>
          <a:p>
            <a:pPr>
              <a:defRPr/>
            </a:pPr>
            <a:fld id="{3581DC0D-DCA6-445A-BABB-8398274AD964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BC2D9D41-4F28-45E5-B65B-5F2732465382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defRPr/>
            </a:pPr>
            <a:fld id="{BD4CE0CD-99C5-4ADC-884C-E42C28F25BFE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661310-7D8A-444A-AA8E-FD9C45E5C25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521B0E-7749-4F4D-8A27-E37BBE41C804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766ADBB-A2C7-4D0F-B662-088F39C98364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53BD73-AA09-4E35-891C-DA9A126D3F23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8858E3-8450-4059-9CAB-C48A9E349FFA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658410-2C2B-43A7-B01A-407EA81FE4BB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478FEB-1FED-47FD-AF1F-5BDCFD62EF82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7C6808-E245-43E0-A11B-6F511FBE31B2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81DC0D-DCA6-445A-BABB-8398274AD964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2D9D41-4F28-45E5-B65B-5F2732465382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4CE0CD-99C5-4ADC-884C-E42C28F25BF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AE16C8-91D7-44F0-8193-0E61C3B692E2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6AC8C6-09D9-4890-8327-14E350E45C0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7" name="Rectangle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65A9AD94-E391-484E-8DD0-1328D18DBF71}" type="datetimeFigureOut">
              <a:rPr lang="en-US" smtClean="0"/>
              <a:pPr/>
              <a:t>10/17/2012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67F354C0-241F-4359-A5F2-AACC2EE63A9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</p:sldLayoutIdLst>
  <p:transition spd="med">
    <p:fade/>
  </p:transition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FontTx/>
              <a:buNone/>
              <a:defRPr sz="1400">
                <a:latin typeface="+mn-lt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FontTx/>
              <a:buNone/>
              <a:defRPr sz="1400">
                <a:latin typeface="+mn-lt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buFontTx/>
              <a:buNone/>
              <a:defRPr sz="1400">
                <a:latin typeface="+mn-lt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fld id="{267842CE-4B46-43EB-AC11-D1B47F7DEDB2}" type="slidenum">
              <a:rPr lang="en-US">
                <a:solidFill>
                  <a:srgbClr val="000000"/>
                </a:solidFill>
              </a:rPr>
              <a:pPr fontAlgn="base"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</p:sldLayoutIdLst>
  <p:transition spd="med">
    <p:fade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3"/>
          <p:cNvSpPr>
            <a:spLocks noGrp="1" noChangeArrowheads="1"/>
          </p:cNvSpPr>
          <p:nvPr>
            <p:ph type="ctrTitle"/>
          </p:nvPr>
        </p:nvSpPr>
        <p:spPr>
          <a:xfrm>
            <a:off x="685800" y="1371600"/>
            <a:ext cx="7772400" cy="2228851"/>
          </a:xfrm>
          <a:solidFill>
            <a:srgbClr val="96B45A"/>
          </a:solidFill>
        </p:spPr>
        <p:txBody>
          <a:bodyPr>
            <a:normAutofit/>
          </a:bodyPr>
          <a:lstStyle/>
          <a:p>
            <a:pPr eaLnBrk="1" hangingPunct="1"/>
            <a:r>
              <a:rPr lang="en-US" sz="4800" b="1" dirty="0" smtClean="0">
                <a:solidFill>
                  <a:schemeClr val="tx1"/>
                </a:solidFill>
                <a:latin typeface="Perpetua" pitchFamily="18" charset="0"/>
              </a:rPr>
              <a:t>Training responsible engineers for global contexts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286000"/>
          </a:xfrm>
          <a:solidFill>
            <a:schemeClr val="tx1"/>
          </a:solidFill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Perpetua" pitchFamily="18" charset="0"/>
              </a:rPr>
              <a:t>William J. Frey</a:t>
            </a:r>
          </a:p>
          <a:p>
            <a:r>
              <a:rPr lang="en-US" sz="2800" dirty="0" smtClean="0">
                <a:solidFill>
                  <a:schemeClr val="bg1"/>
                </a:solidFill>
                <a:latin typeface="Perpetua" pitchFamily="18" charset="0"/>
              </a:rPr>
              <a:t>Professor of Business Ethics</a:t>
            </a:r>
          </a:p>
          <a:p>
            <a:r>
              <a:rPr lang="en-US" sz="2800" dirty="0" smtClean="0">
                <a:solidFill>
                  <a:schemeClr val="bg1"/>
                </a:solidFill>
                <a:latin typeface="Perpetua" pitchFamily="18" charset="0"/>
              </a:rPr>
              <a:t>College of Business Administration</a:t>
            </a:r>
          </a:p>
          <a:p>
            <a:r>
              <a:rPr lang="en-US" sz="2800" dirty="0" smtClean="0">
                <a:solidFill>
                  <a:schemeClr val="bg1"/>
                </a:solidFill>
                <a:latin typeface="Perpetua" pitchFamily="18" charset="0"/>
              </a:rPr>
              <a:t>University of Puerto Rico at Mayaguez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smtClean="0">
                <a:solidFill>
                  <a:schemeClr val="tx1"/>
                </a:solidFill>
                <a:latin typeface="Perpetua" pitchFamily="18" charset="0"/>
              </a:rPr>
              <a:t>Conversion Factors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763000" cy="6019800"/>
          </a:xfrm>
          <a:solidFill>
            <a:schemeClr val="tx1"/>
          </a:solidFill>
        </p:spPr>
        <p:txBody>
          <a:bodyPr/>
          <a:lstStyle/>
          <a:p>
            <a:r>
              <a:rPr lang="en-US" b="1" smtClean="0">
                <a:solidFill>
                  <a:schemeClr val="bg1"/>
                </a:solidFill>
                <a:latin typeface="Perpetua" pitchFamily="18" charset="0"/>
              </a:rPr>
              <a:t>Means that realize capabilities into </a:t>
            </a:r>
            <a:r>
              <a:rPr lang="en-US" b="1" i="1" smtClean="0">
                <a:solidFill>
                  <a:schemeClr val="bg1"/>
                </a:solidFill>
                <a:latin typeface="Perpetua" pitchFamily="18" charset="0"/>
              </a:rPr>
              <a:t>functionings</a:t>
            </a:r>
          </a:p>
          <a:p>
            <a:pPr marL="457200" lvl="1" indent="0">
              <a:buFontTx/>
              <a:buNone/>
            </a:pPr>
            <a:r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t>Resources, tools, technologies</a:t>
            </a:r>
          </a:p>
          <a:p>
            <a:r>
              <a:rPr lang="en-US" b="1" smtClean="0">
                <a:solidFill>
                  <a:schemeClr val="bg1"/>
                </a:solidFill>
                <a:latin typeface="Perpetua" pitchFamily="18" charset="0"/>
              </a:rPr>
              <a:t>Personal</a:t>
            </a:r>
          </a:p>
          <a:p>
            <a:pPr marL="457200" lvl="1" indent="0">
              <a:buFontTx/>
              <a:buNone/>
            </a:pPr>
            <a:r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t>Metabolism, physical condition, sex, reading skills, gender, race, caste</a:t>
            </a:r>
          </a:p>
          <a:p>
            <a:r>
              <a:rPr lang="en-US" b="1" smtClean="0">
                <a:solidFill>
                  <a:schemeClr val="bg1"/>
                </a:solidFill>
                <a:latin typeface="Perpetua" pitchFamily="18" charset="0"/>
              </a:rPr>
              <a:t>Social</a:t>
            </a:r>
          </a:p>
          <a:p>
            <a:pPr marL="457200" lvl="1" indent="0">
              <a:buFontTx/>
              <a:buNone/>
            </a:pPr>
            <a:r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t>Public policies, social norms, practices that unfairly discriminate, societal hierarchies, power relations related to class or gender, race, caste. </a:t>
            </a:r>
          </a:p>
          <a:p>
            <a:r>
              <a:rPr lang="en-US" b="1" smtClean="0">
                <a:solidFill>
                  <a:schemeClr val="bg1"/>
                </a:solidFill>
                <a:latin typeface="Perpetua" pitchFamily="18" charset="0"/>
              </a:rPr>
              <a:t>Environmental</a:t>
            </a:r>
          </a:p>
          <a:p>
            <a:pPr marL="457200" lvl="1" indent="0">
              <a:buFontTx/>
              <a:buNone/>
            </a:pPr>
            <a:r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t>Physical or built environment, climate, pollution, proneness to earthquakes, presence or absence of seas or oceans</a:t>
            </a:r>
            <a:br>
              <a:rPr lang="en-US" sz="2400" smtClean="0">
                <a:solidFill>
                  <a:schemeClr val="bg1"/>
                </a:solidFill>
                <a:latin typeface="Perpetua" pitchFamily="18" charset="0"/>
              </a:rPr>
            </a:br>
            <a:r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t/>
            </a:r>
            <a:br>
              <a:rPr lang="en-US" sz="2400" smtClean="0">
                <a:solidFill>
                  <a:schemeClr val="bg1"/>
                </a:solidFill>
                <a:latin typeface="Perpetua" pitchFamily="18" charset="0"/>
              </a:rPr>
            </a:br>
            <a:r>
              <a:rPr lang="en-US" sz="2000" smtClean="0">
                <a:solidFill>
                  <a:schemeClr val="bg1"/>
                </a:solidFill>
                <a:latin typeface="Perpetua" pitchFamily="18" charset="0"/>
              </a:rPr>
              <a:t>Ingrid </a:t>
            </a:r>
            <a:r>
              <a:rPr lang="en-US" sz="1800" smtClean="0">
                <a:solidFill>
                  <a:schemeClr val="bg1"/>
                </a:solidFill>
                <a:latin typeface="Perpetua" pitchFamily="18" charset="0"/>
              </a:rPr>
              <a:t>Robeyns, "The Capability Approach", </a:t>
            </a:r>
            <a:r>
              <a:rPr lang="en-US" sz="1800" i="1" smtClean="0">
                <a:solidFill>
                  <a:schemeClr val="bg1"/>
                </a:solidFill>
                <a:latin typeface="Perpetua" pitchFamily="18" charset="0"/>
              </a:rPr>
              <a:t>The Stanford Encyclopedia of Philosophy </a:t>
            </a:r>
            <a:r>
              <a:rPr lang="en-US" sz="1800" smtClean="0">
                <a:solidFill>
                  <a:schemeClr val="bg1"/>
                </a:solidFill>
                <a:latin typeface="Perpetua" pitchFamily="18" charset="0"/>
              </a:rPr>
              <a:t>(Summer 2011), Edward N. Zalta (ed.)</a:t>
            </a:r>
          </a:p>
          <a:p>
            <a:pPr marL="457200" lvl="1" indent="0">
              <a:buFontTx/>
              <a:buNone/>
            </a:pPr>
            <a:endParaRPr lang="en-US" sz="2400" smtClean="0">
              <a:solidFill>
                <a:schemeClr val="bg1"/>
              </a:solidFill>
              <a:latin typeface="Perpetua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smtClean="0">
                <a:solidFill>
                  <a:schemeClr val="tx1"/>
                </a:solidFill>
                <a:latin typeface="Perpetua" pitchFamily="18" charset="0"/>
              </a:rPr>
              <a:t>Energy as Conversion Factor</a:t>
            </a:r>
          </a:p>
        </p:txBody>
      </p:sp>
      <p:sp>
        <p:nvSpPr>
          <p:cNvPr id="11267" name="TextBox 10"/>
          <p:cNvSpPr txBox="1">
            <a:spLocks noChangeArrowheads="1"/>
          </p:cNvSpPr>
          <p:nvPr/>
        </p:nvSpPr>
        <p:spPr bwMode="auto">
          <a:xfrm>
            <a:off x="352425" y="3505200"/>
            <a:ext cx="2743200" cy="5842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</a:pPr>
            <a:r>
              <a:rPr lang="en-US" sz="4000" b="1">
                <a:solidFill>
                  <a:srgbClr val="FFFFFF"/>
                </a:solidFill>
                <a:latin typeface="Perpetua" pitchFamily="18" charset="0"/>
              </a:rPr>
              <a:t>Capabilities</a:t>
            </a:r>
          </a:p>
        </p:txBody>
      </p:sp>
      <p:sp>
        <p:nvSpPr>
          <p:cNvPr id="11268" name="TextBox 11"/>
          <p:cNvSpPr txBox="1">
            <a:spLocks noChangeArrowheads="1"/>
          </p:cNvSpPr>
          <p:nvPr/>
        </p:nvSpPr>
        <p:spPr bwMode="auto">
          <a:xfrm>
            <a:off x="5508625" y="3505200"/>
            <a:ext cx="3025775" cy="5842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</a:pPr>
            <a:r>
              <a:rPr lang="en-US" sz="4000" b="1">
                <a:solidFill>
                  <a:srgbClr val="FFFFFF"/>
                </a:solidFill>
                <a:latin typeface="Perpetua" pitchFamily="18" charset="0"/>
              </a:rPr>
              <a:t>Functionings</a:t>
            </a:r>
          </a:p>
        </p:txBody>
      </p:sp>
      <p:sp>
        <p:nvSpPr>
          <p:cNvPr id="11269" name="Right Arrow 12"/>
          <p:cNvSpPr>
            <a:spLocks noChangeArrowheads="1"/>
          </p:cNvSpPr>
          <p:nvPr/>
        </p:nvSpPr>
        <p:spPr bwMode="auto">
          <a:xfrm>
            <a:off x="3429000" y="3332163"/>
            <a:ext cx="1662113" cy="930275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bg1"/>
          </a:solidFill>
          <a:ln w="9525" algn="ctr">
            <a:noFill/>
            <a:round/>
            <a:headEnd/>
            <a:tailEnd/>
          </a:ln>
        </p:spPr>
        <p:txBody>
          <a:bodyPr/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</a:pPr>
            <a:endParaRPr lang="en-US" sz="3200">
              <a:solidFill>
                <a:srgbClr val="000000"/>
              </a:solidFill>
              <a:latin typeface="Perpetua" pitchFamily="18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smtClean="0">
                <a:solidFill>
                  <a:schemeClr val="tx1"/>
                </a:solidFill>
                <a:latin typeface="Perpetua" pitchFamily="18" charset="0"/>
              </a:rPr>
              <a:t>Burning Wood/Charcoal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19100" y="914400"/>
            <a:ext cx="2692400" cy="2357438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txBody>
          <a:bodyPr>
            <a:spAutoFit/>
          </a:bodyPr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defRPr/>
            </a:pPr>
            <a:r>
              <a:rPr lang="en-US" sz="3200" b="1" dirty="0">
                <a:solidFill>
                  <a:srgbClr val="FFFFFF"/>
                </a:solidFill>
                <a:latin typeface="Perpetua" pitchFamily="18" charset="0"/>
              </a:rPr>
              <a:t>Capabilities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Health</a:t>
            </a:r>
            <a:b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</a:br>
            <a:endParaRPr lang="en-US" sz="3200" b="1" i="1" dirty="0">
              <a:solidFill>
                <a:srgbClr val="FFFFFF"/>
              </a:solidFill>
              <a:latin typeface="Perpetua" pitchFamily="18" charset="0"/>
            </a:endParaRP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Control Environment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32388" y="914400"/>
            <a:ext cx="3402012" cy="2357438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defRPr/>
            </a:pPr>
            <a:r>
              <a:rPr lang="en-US" sz="3200" b="1" dirty="0" err="1">
                <a:solidFill>
                  <a:srgbClr val="FFFFFF"/>
                </a:solidFill>
                <a:latin typeface="Perpetua" pitchFamily="18" charset="0"/>
              </a:rPr>
              <a:t>Functionings</a:t>
            </a:r>
            <a:endParaRPr lang="en-US" sz="3200" b="1" dirty="0">
              <a:solidFill>
                <a:srgbClr val="FFFFFF"/>
              </a:solidFill>
              <a:latin typeface="Perpetua" pitchFamily="18" charset="0"/>
            </a:endParaRP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Cooking (+),</a:t>
            </a:r>
            <a:b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</a:b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Respiration (-)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Deforestation (-)</a:t>
            </a:r>
            <a:b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</a:br>
            <a:endParaRPr lang="en-US" sz="3200" b="1" i="1" dirty="0">
              <a:solidFill>
                <a:srgbClr val="FFFFFF"/>
              </a:solidFill>
              <a:latin typeface="Perpetua" pitchFamily="18" charset="0"/>
            </a:endParaRPr>
          </a:p>
        </p:txBody>
      </p:sp>
      <p:sp>
        <p:nvSpPr>
          <p:cNvPr id="12293" name="Right Arrow 2"/>
          <p:cNvSpPr>
            <a:spLocks noChangeArrowheads="1"/>
          </p:cNvSpPr>
          <p:nvPr/>
        </p:nvSpPr>
        <p:spPr bwMode="auto">
          <a:xfrm>
            <a:off x="3290888" y="1524000"/>
            <a:ext cx="1662112" cy="930275"/>
          </a:xfrm>
          <a:prstGeom prst="rightArrow">
            <a:avLst>
              <a:gd name="adj1" fmla="val 50000"/>
              <a:gd name="adj2" fmla="val 50019"/>
            </a:avLst>
          </a:prstGeom>
          <a:solidFill>
            <a:schemeClr val="bg1"/>
          </a:solidFill>
          <a:ln w="9525" algn="ctr">
            <a:noFill/>
            <a:round/>
            <a:headEnd/>
            <a:tailEnd/>
          </a:ln>
        </p:spPr>
        <p:txBody>
          <a:bodyPr/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</a:pPr>
            <a:r>
              <a:rPr lang="en-US" sz="3200">
                <a:solidFill>
                  <a:srgbClr val="000000"/>
                </a:solidFill>
                <a:latin typeface="Perpetua" pitchFamily="18" charset="0"/>
              </a:rPr>
              <a:t>Burning</a:t>
            </a:r>
          </a:p>
        </p:txBody>
      </p:sp>
      <p:pic>
        <p:nvPicPr>
          <p:cNvPr id="1229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8800" y="3429000"/>
            <a:ext cx="5080000" cy="33797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smtClean="0">
                <a:solidFill>
                  <a:schemeClr val="tx1"/>
                </a:solidFill>
                <a:latin typeface="Perpetua" pitchFamily="18" charset="0"/>
              </a:rPr>
              <a:t>Electricity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28600" y="1143000"/>
            <a:ext cx="2476500" cy="265271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txBody>
          <a:bodyPr>
            <a:spAutoFit/>
          </a:bodyPr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defRPr/>
            </a:pPr>
            <a:r>
              <a:rPr lang="en-US" sz="3200" b="1" dirty="0">
                <a:solidFill>
                  <a:srgbClr val="FFFFFF"/>
                </a:solidFill>
                <a:latin typeface="Perpetua" pitchFamily="18" charset="0"/>
              </a:rPr>
              <a:t>Capabilities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Health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Thought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Affiliation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Play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16500" y="1143000"/>
            <a:ext cx="3922713" cy="2652713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txBody>
          <a:bodyPr wrap="none">
            <a:spAutoFit/>
          </a:bodyPr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defRPr/>
            </a:pPr>
            <a:r>
              <a:rPr lang="en-US" sz="3200" b="1" dirty="0" err="1">
                <a:solidFill>
                  <a:srgbClr val="FFFFFF"/>
                </a:solidFill>
                <a:latin typeface="Perpetua" pitchFamily="18" charset="0"/>
              </a:rPr>
              <a:t>Functionings</a:t>
            </a:r>
            <a:endParaRPr lang="en-US" sz="3200" b="1" dirty="0">
              <a:solidFill>
                <a:srgbClr val="FFFFFF"/>
              </a:solidFill>
              <a:latin typeface="Perpetua" pitchFamily="18" charset="0"/>
            </a:endParaRP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Medical tools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Reading, Computing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Evening meetings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 typeface="Arial" pitchFamily="34" charset="0"/>
              <a:buChar char="•"/>
              <a:defRPr/>
            </a:pP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Amplified music</a:t>
            </a:r>
          </a:p>
        </p:txBody>
      </p:sp>
      <p:sp>
        <p:nvSpPr>
          <p:cNvPr id="13317" name="Right Arrow 2"/>
          <p:cNvSpPr>
            <a:spLocks noChangeArrowheads="1"/>
          </p:cNvSpPr>
          <p:nvPr/>
        </p:nvSpPr>
        <p:spPr bwMode="auto">
          <a:xfrm>
            <a:off x="2908300" y="2057400"/>
            <a:ext cx="1968500" cy="930275"/>
          </a:xfrm>
          <a:prstGeom prst="rightArrow">
            <a:avLst>
              <a:gd name="adj1" fmla="val 50000"/>
              <a:gd name="adj2" fmla="val 50031"/>
            </a:avLst>
          </a:prstGeom>
          <a:solidFill>
            <a:schemeClr val="bg1"/>
          </a:solidFill>
          <a:ln w="9525" algn="ctr">
            <a:noFill/>
            <a:round/>
            <a:headEnd/>
            <a:tailEnd/>
          </a:ln>
        </p:spPr>
        <p:txBody>
          <a:bodyPr/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</a:pPr>
            <a:r>
              <a:rPr lang="en-US" sz="3200">
                <a:solidFill>
                  <a:srgbClr val="000000"/>
                </a:solidFill>
                <a:latin typeface="Perpetua" pitchFamily="18" charset="0"/>
              </a:rPr>
              <a:t>Electricity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8600" y="4289425"/>
            <a:ext cx="8710613" cy="2111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FFFFFF"/>
                </a:solidFill>
                <a:latin typeface="Perpetua" pitchFamily="18" charset="0"/>
              </a:rPr>
              <a:t>The </a:t>
            </a:r>
            <a:r>
              <a:rPr lang="en-US" sz="3200" b="1" i="1" dirty="0">
                <a:solidFill>
                  <a:srgbClr val="FFFFFF"/>
                </a:solidFill>
                <a:latin typeface="Perpetua" pitchFamily="18" charset="0"/>
              </a:rPr>
              <a:t>selection</a:t>
            </a:r>
            <a:r>
              <a:rPr lang="en-US" sz="3200" dirty="0">
                <a:solidFill>
                  <a:srgbClr val="FFFFFF"/>
                </a:solidFill>
                <a:latin typeface="Perpetua" pitchFamily="18" charset="0"/>
              </a:rPr>
              <a:t> of generation means is further informed by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3200" dirty="0">
                <a:solidFill>
                  <a:srgbClr val="FFFFFF"/>
                </a:solidFill>
                <a:latin typeface="Perpetua" pitchFamily="18" charset="0"/>
              </a:rPr>
              <a:t>principles of Appropriate Technology</a:t>
            </a:r>
          </a:p>
          <a:p>
            <a:pPr marL="457200" indent="-457200"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buFontTx/>
              <a:buChar char="•"/>
              <a:defRPr/>
            </a:pPr>
            <a:r>
              <a:rPr lang="en-US" sz="3200" dirty="0">
                <a:solidFill>
                  <a:srgbClr val="FFFFFF"/>
                </a:solidFill>
                <a:latin typeface="Perpetua" pitchFamily="18" charset="0"/>
              </a:rPr>
              <a:t>accounting for underlying Socio-Technical System</a:t>
            </a:r>
          </a:p>
          <a:p>
            <a:pPr fontAlgn="base">
              <a:lnSpc>
                <a:spcPct val="80000"/>
              </a:lnSpc>
              <a:spcBef>
                <a:spcPct val="3000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FFFFFF"/>
                </a:solidFill>
                <a:latin typeface="Perpetua" pitchFamily="18" charset="0"/>
              </a:rPr>
              <a:t>all of which requires community dialogue and partnership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smtClean="0">
                <a:solidFill>
                  <a:schemeClr val="tx1"/>
                </a:solidFill>
                <a:latin typeface="Perpetua" pitchFamily="18" charset="0"/>
              </a:rPr>
              <a:t>Social Technical Systems (STS)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839200" cy="5638800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r>
              <a:rPr lang="en-US" b="1" smtClean="0">
                <a:solidFill>
                  <a:schemeClr val="bg1"/>
                </a:solidFill>
                <a:latin typeface="Perpetua" pitchFamily="18" charset="0"/>
              </a:rPr>
              <a:t>STS’s consist of various components</a:t>
            </a:r>
            <a:endParaRPr lang="en-US" b="1" i="1" smtClean="0">
              <a:solidFill>
                <a:schemeClr val="bg1"/>
              </a:solidFill>
              <a:latin typeface="Perpetua" pitchFamily="18" charset="0"/>
            </a:endParaRPr>
          </a:p>
          <a:p>
            <a:pPr marL="457200" lvl="1" indent="0">
              <a:buFontTx/>
              <a:buNone/>
            </a:pPr>
            <a:r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t>Hardware, software, physical surroundings, people/groups/roles, procedures, laws/statutes/regulations, and information systems</a:t>
            </a:r>
            <a:br>
              <a:rPr lang="en-US" sz="2400" smtClean="0">
                <a:solidFill>
                  <a:schemeClr val="bg1"/>
                </a:solidFill>
                <a:latin typeface="Perpetua" pitchFamily="18" charset="0"/>
              </a:rPr>
            </a:br>
            <a:endParaRPr lang="en-US" sz="240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b="1" smtClean="0">
                <a:solidFill>
                  <a:schemeClr val="bg1"/>
                </a:solidFill>
                <a:latin typeface="Perpetua" pitchFamily="18" charset="0"/>
              </a:rPr>
              <a:t>STS’s are </a:t>
            </a:r>
            <a:r>
              <a:rPr lang="en-US" b="1" i="1" smtClean="0">
                <a:solidFill>
                  <a:schemeClr val="bg1"/>
                </a:solidFill>
                <a:latin typeface="Perpetua" pitchFamily="18" charset="0"/>
              </a:rPr>
              <a:t>systems</a:t>
            </a:r>
          </a:p>
          <a:p>
            <a:pPr marL="457200" lvl="1" indent="0">
              <a:buFontTx/>
              <a:buNone/>
            </a:pPr>
            <a:r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t>Components are inseparable</a:t>
            </a:r>
            <a:br>
              <a:rPr lang="en-US" sz="2400" smtClean="0">
                <a:solidFill>
                  <a:schemeClr val="bg1"/>
                </a:solidFill>
                <a:latin typeface="Perpetua" pitchFamily="18" charset="0"/>
              </a:rPr>
            </a:br>
            <a:endParaRPr lang="en-US" sz="240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b="1" smtClean="0">
                <a:solidFill>
                  <a:schemeClr val="bg1"/>
                </a:solidFill>
                <a:latin typeface="Perpetua" pitchFamily="18" charset="0"/>
              </a:rPr>
              <a:t>STS’s embed values</a:t>
            </a:r>
          </a:p>
          <a:p>
            <a:pPr marL="457200" lvl="1" indent="0">
              <a:buFontTx/>
              <a:buNone/>
            </a:pPr>
            <a:r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t>Extension of idea that technology is not neutral </a:t>
            </a:r>
            <a:br>
              <a:rPr lang="en-US" sz="2400" smtClean="0">
                <a:solidFill>
                  <a:schemeClr val="bg1"/>
                </a:solidFill>
                <a:latin typeface="Perpetua" pitchFamily="18" charset="0"/>
              </a:rPr>
            </a:br>
            <a:endParaRPr lang="en-US" sz="240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b="1" smtClean="0">
                <a:solidFill>
                  <a:schemeClr val="bg1"/>
                </a:solidFill>
                <a:latin typeface="Perpetua" pitchFamily="18" charset="0"/>
              </a:rPr>
              <a:t>STS’s can change</a:t>
            </a:r>
          </a:p>
          <a:p>
            <a:pPr marL="457200" lvl="1" indent="0">
              <a:buFontTx/>
              <a:buNone/>
            </a:pPr>
            <a:r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t>Trajectories can indicate changes that is value-positive or value-negative</a:t>
            </a:r>
            <a:br>
              <a:rPr lang="en-US" sz="2400" smtClean="0">
                <a:solidFill>
                  <a:schemeClr val="bg1"/>
                </a:solidFill>
                <a:latin typeface="Perpetua" pitchFamily="18" charset="0"/>
              </a:rPr>
            </a:br>
            <a:endParaRPr lang="en-US" sz="2400" smtClean="0">
              <a:solidFill>
                <a:schemeClr val="bg1"/>
              </a:solidFill>
              <a:latin typeface="Perpetua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smtClean="0">
                <a:solidFill>
                  <a:schemeClr val="tx1"/>
                </a:solidFill>
                <a:latin typeface="Perpetua" pitchFamily="18" charset="0"/>
              </a:rPr>
              <a:t>Baseline STS</a:t>
            </a:r>
          </a:p>
        </p:txBody>
      </p:sp>
      <p:graphicFrame>
        <p:nvGraphicFramePr>
          <p:cNvPr id="5" name="Content Placeholder 5"/>
          <p:cNvGraphicFramePr>
            <a:graphicFrameLocks noGrp="1"/>
          </p:cNvGraphicFramePr>
          <p:nvPr>
            <p:ph idx="1"/>
          </p:nvPr>
        </p:nvGraphicFramePr>
        <p:xfrm>
          <a:off x="76200" y="914400"/>
          <a:ext cx="8991600" cy="467042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71655"/>
                <a:gridCol w="1705555"/>
                <a:gridCol w="1399761"/>
                <a:gridCol w="1546197"/>
                <a:gridCol w="1649232"/>
                <a:gridCol w="1219200"/>
              </a:tblGrid>
              <a:tr h="762086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Hardware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Physical</a:t>
                      </a:r>
                      <a:r>
                        <a:rPr lang="en-US" sz="2000" baseline="0" dirty="0" smtClean="0">
                          <a:latin typeface="Perpetua" pitchFamily="18" charset="0"/>
                        </a:rPr>
                        <a:t> Surroundings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People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Procedures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Laws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Cultural Matters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</a:tr>
              <a:tr h="3908339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Diesel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Generator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Electricity Wiring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Individual Generators</a:t>
                      </a: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Poor road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conditions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Mountainous conditions</a:t>
                      </a: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Electric Committee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Private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individuals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err="1" smtClean="0">
                          <a:latin typeface="Perpetua" pitchFamily="18" charset="0"/>
                        </a:rPr>
                        <a:t>Youthaiti</a:t>
                      </a:r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Rotary Club,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St. Thomas</a:t>
                      </a: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Maintaining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</a:t>
                      </a:r>
                      <a:r>
                        <a:rPr lang="en-US" sz="2200" dirty="0" smtClean="0">
                          <a:latin typeface="Perpetua" pitchFamily="18" charset="0"/>
                        </a:rPr>
                        <a:t>generator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Making Charcoal</a:t>
                      </a: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err="1" smtClean="0">
                          <a:latin typeface="Perpetua" pitchFamily="18" charset="0"/>
                        </a:rPr>
                        <a:t>Eng</a:t>
                      </a:r>
                      <a:r>
                        <a:rPr lang="en-US" sz="2200" dirty="0" smtClean="0">
                          <a:latin typeface="Perpetua" pitchFamily="18" charset="0"/>
                        </a:rPr>
                        <a:t> Codes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Little </a:t>
                      </a:r>
                      <a:r>
                        <a:rPr lang="en-US" sz="2200" baseline="0" dirty="0" err="1" smtClean="0">
                          <a:latin typeface="Perpetua" pitchFamily="18" charset="0"/>
                        </a:rPr>
                        <a:t>govt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regulation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Hours of usage</a:t>
                      </a: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French Creole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Social strata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</a:txBody>
                  <a:tcPr marT="45725" marB="45725"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smtClean="0">
                <a:solidFill>
                  <a:schemeClr val="tx1"/>
                </a:solidFill>
                <a:latin typeface="Perpetua" pitchFamily="18" charset="0"/>
              </a:rPr>
              <a:t>Expanded STS</a:t>
            </a:r>
          </a:p>
        </p:txBody>
      </p:sp>
      <p:graphicFrame>
        <p:nvGraphicFramePr>
          <p:cNvPr id="5" name="Content Placeholder 5"/>
          <p:cNvGraphicFramePr>
            <a:graphicFrameLocks noGrp="1"/>
          </p:cNvGraphicFramePr>
          <p:nvPr>
            <p:ph idx="1"/>
          </p:nvPr>
        </p:nvGraphicFramePr>
        <p:xfrm>
          <a:off x="76200" y="914400"/>
          <a:ext cx="8991600" cy="588327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71655"/>
                <a:gridCol w="1705555"/>
                <a:gridCol w="1399761"/>
                <a:gridCol w="1546197"/>
                <a:gridCol w="1649232"/>
                <a:gridCol w="1219200"/>
              </a:tblGrid>
              <a:tr h="762082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Hardware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Physical</a:t>
                      </a:r>
                      <a:r>
                        <a:rPr lang="en-US" sz="2000" baseline="0" dirty="0" smtClean="0">
                          <a:latin typeface="Perpetua" pitchFamily="18" charset="0"/>
                        </a:rPr>
                        <a:t> Surroundings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People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Procedures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Laws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erpetua" pitchFamily="18" charset="0"/>
                        </a:rPr>
                        <a:t>Cultural Matters</a:t>
                      </a:r>
                      <a:endParaRPr lang="en-US" sz="2000" dirty="0">
                        <a:latin typeface="Perpetua" pitchFamily="18" charset="0"/>
                      </a:endParaRPr>
                    </a:p>
                  </a:txBody>
                  <a:tcPr marT="45725" marB="45725"/>
                </a:tc>
              </a:tr>
              <a:tr h="5121193">
                <a:tc>
                  <a:txBody>
                    <a:bodyPr/>
                    <a:lstStyle/>
                    <a:p>
                      <a:r>
                        <a:rPr lang="en-US" sz="2200" b="1" dirty="0" smtClean="0">
                          <a:latin typeface="Perpetua" pitchFamily="18" charset="0"/>
                        </a:rPr>
                        <a:t>Diesel</a:t>
                      </a:r>
                      <a:r>
                        <a:rPr lang="en-US" sz="2200" b="1" baseline="0" dirty="0" smtClean="0">
                          <a:latin typeface="Perpetua" pitchFamily="18" charset="0"/>
                        </a:rPr>
                        <a:t> generator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Electricity wiring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Individual Generators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Hydro-electric plant</a:t>
                      </a:r>
                    </a:p>
                    <a:p>
                      <a:endParaRPr lang="en-US" sz="2200" b="1" baseline="0" dirty="0" smtClean="0">
                        <a:solidFill>
                          <a:srgbClr val="993300"/>
                        </a:solidFill>
                        <a:latin typeface="Perpetua" pitchFamily="18" charset="0"/>
                      </a:endParaRPr>
                    </a:p>
                    <a:p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PV panels</a:t>
                      </a:r>
                      <a:endParaRPr lang="en-US" sz="2200" b="1" dirty="0">
                        <a:solidFill>
                          <a:srgbClr val="993300"/>
                        </a:solidFill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Poor road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conditions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Mountainous conditions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Glace River (and gorge)</a:t>
                      </a:r>
                    </a:p>
                    <a:p>
                      <a:endParaRPr lang="en-US" sz="2200" b="1" baseline="0" dirty="0" smtClean="0">
                        <a:solidFill>
                          <a:srgbClr val="993300"/>
                        </a:solidFill>
                        <a:latin typeface="Perpetua" pitchFamily="18" charset="0"/>
                      </a:endParaRPr>
                    </a:p>
                    <a:p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Rooftops</a:t>
                      </a:r>
                      <a:endParaRPr lang="en-US" sz="2200" b="1" dirty="0" smtClean="0">
                        <a:solidFill>
                          <a:srgbClr val="993300"/>
                        </a:solidFill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Electric committee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Private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individuals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err="1" smtClean="0">
                          <a:latin typeface="Perpetua" pitchFamily="18" charset="0"/>
                        </a:rPr>
                        <a:t>Youthaiti</a:t>
                      </a:r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Rotary Club,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St. Thomas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UPRM</a:t>
                      </a:r>
                    </a:p>
                    <a:p>
                      <a:endParaRPr lang="en-US" sz="2200" baseline="0" dirty="0" smtClean="0">
                        <a:solidFill>
                          <a:srgbClr val="993300"/>
                        </a:solidFill>
                        <a:latin typeface="Perpetua" pitchFamily="18" charset="0"/>
                      </a:endParaRPr>
                    </a:p>
                    <a:p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NSF</a:t>
                      </a:r>
                      <a:endParaRPr lang="en-US" sz="2200" b="1" dirty="0" smtClean="0">
                        <a:solidFill>
                          <a:srgbClr val="993300"/>
                        </a:solidFill>
                        <a:latin typeface="Perpetua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Maintaining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</a:t>
                      </a:r>
                      <a:r>
                        <a:rPr lang="en-US" sz="2200" dirty="0" smtClean="0">
                          <a:latin typeface="Perpetua" pitchFamily="18" charset="0"/>
                        </a:rPr>
                        <a:t>generator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Making charcoal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Cultivating </a:t>
                      </a:r>
                      <a:r>
                        <a:rPr lang="en-US" sz="2200" b="1" baseline="0" dirty="0" err="1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jatropha</a:t>
                      </a:r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?</a:t>
                      </a: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err="1" smtClean="0">
                          <a:latin typeface="Perpetua" pitchFamily="18" charset="0"/>
                        </a:rPr>
                        <a:t>Eng</a:t>
                      </a:r>
                      <a:r>
                        <a:rPr lang="en-US" sz="2200" dirty="0" smtClean="0">
                          <a:latin typeface="Perpetua" pitchFamily="18" charset="0"/>
                        </a:rPr>
                        <a:t> Codes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Little </a:t>
                      </a:r>
                      <a:r>
                        <a:rPr lang="en-US" sz="2200" baseline="0" dirty="0" err="1" smtClean="0">
                          <a:latin typeface="Perpetua" pitchFamily="18" charset="0"/>
                        </a:rPr>
                        <a:t>govt</a:t>
                      </a:r>
                      <a:r>
                        <a:rPr lang="en-US" sz="2200" baseline="0" dirty="0" smtClean="0">
                          <a:latin typeface="Perpetua" pitchFamily="18" charset="0"/>
                        </a:rPr>
                        <a:t> regulation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aseline="0" dirty="0" smtClean="0">
                          <a:latin typeface="Perpetua" pitchFamily="18" charset="0"/>
                        </a:rPr>
                        <a:t>Hours of usage</a:t>
                      </a:r>
                    </a:p>
                    <a:p>
                      <a:endParaRPr lang="en-US" sz="2200" baseline="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Cooperative </a:t>
                      </a:r>
                      <a:r>
                        <a:rPr lang="en-US" sz="2200" b="1" baseline="0" dirty="0" err="1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managem’t</a:t>
                      </a:r>
                      <a:r>
                        <a:rPr lang="en-US" sz="2200" b="1" baseline="0" dirty="0" smtClean="0">
                          <a:solidFill>
                            <a:srgbClr val="993300"/>
                          </a:solidFill>
                          <a:latin typeface="Perpetua" pitchFamily="18" charset="0"/>
                        </a:rPr>
                        <a:t> or sharing</a:t>
                      </a: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French Creole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Social strata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Low literacy rate</a:t>
                      </a:r>
                    </a:p>
                    <a:p>
                      <a:endParaRPr lang="en-US" sz="2200" dirty="0" smtClean="0">
                        <a:latin typeface="Perpetua" pitchFamily="18" charset="0"/>
                      </a:endParaRPr>
                    </a:p>
                    <a:p>
                      <a:r>
                        <a:rPr lang="en-US" sz="2200" dirty="0" smtClean="0">
                          <a:latin typeface="Perpetua" pitchFamily="18" charset="0"/>
                        </a:rPr>
                        <a:t>Agrarian</a:t>
                      </a:r>
                    </a:p>
                  </a:txBody>
                  <a:tcPr marT="45725" marB="45725"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encrypted-tbn0.gstatic.com/images?q=tbn:ANd9GcTUlxUxcMXqPPN2ctyfaguafGiEKJu1-ds4SikgP49NFVmxYbmz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609600"/>
            <a:ext cx="3048000" cy="22860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228600" y="3048000"/>
            <a:ext cx="398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http://en.wikipedia.org/wiki/OLPC_XO-1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114800" y="2971800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/</a:t>
            </a:r>
            <a:endParaRPr lang="en-US" dirty="0"/>
          </a:p>
        </p:txBody>
      </p:sp>
      <p:pic>
        <p:nvPicPr>
          <p:cNvPr id="7" name="Picture 4" descr="https://encrypted-tbn3.gstatic.com/images?q=tbn:ANd9GcS-V8EQ7jqo8Axunbu9Jq82Ih6SAfauDsg12LP8oe7XN4ST_th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95800" y="2133600"/>
            <a:ext cx="4343400" cy="3152776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4800600" y="5943600"/>
            <a:ext cx="398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http://en.wikipedia.org/wiki/OLPC_XO-1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657600" y="457200"/>
            <a:ext cx="51060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Responsive Technological Choice: </a:t>
            </a:r>
          </a:p>
          <a:p>
            <a:r>
              <a:rPr lang="en-US" sz="2800" dirty="0" smtClean="0"/>
              <a:t>One Laptop Per Child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228600" y="5486400"/>
            <a:ext cx="36170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K. Kraemer, J. </a:t>
            </a:r>
            <a:r>
              <a:rPr lang="en-US" sz="1600" dirty="0" err="1" smtClean="0"/>
              <a:t>Dedrick</a:t>
            </a:r>
            <a:r>
              <a:rPr lang="en-US" sz="1600" dirty="0" smtClean="0"/>
              <a:t>, </a:t>
            </a:r>
            <a:r>
              <a:rPr lang="en-US" sz="1600" dirty="0" err="1" smtClean="0"/>
              <a:t>andP</a:t>
            </a:r>
            <a:r>
              <a:rPr lang="en-US" sz="1600" dirty="0" smtClean="0"/>
              <a:t>. Sharma</a:t>
            </a:r>
          </a:p>
          <a:p>
            <a:r>
              <a:rPr lang="en-US" sz="1600" dirty="0" smtClean="0"/>
              <a:t>“One Laptop Per Child: vision vs. Reality”</a:t>
            </a:r>
          </a:p>
          <a:p>
            <a:r>
              <a:rPr lang="en-US" sz="1600" i="1" dirty="0" smtClean="0"/>
              <a:t>Communications of the ACM </a:t>
            </a:r>
            <a:r>
              <a:rPr lang="en-US" sz="1600" dirty="0" smtClean="0"/>
              <a:t>52(6): 66-73</a:t>
            </a:r>
            <a:endParaRPr lang="en-US" sz="1600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28600" y="2971800"/>
            <a:ext cx="328981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Redesigning airplane </a:t>
            </a:r>
          </a:p>
          <a:p>
            <a:r>
              <a:rPr lang="en-US" sz="2800" dirty="0" smtClean="0"/>
              <a:t>cockpits to remove </a:t>
            </a:r>
          </a:p>
          <a:p>
            <a:r>
              <a:rPr lang="en-US" sz="2800" dirty="0" smtClean="0"/>
              <a:t>gender bias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14600" y="457200"/>
            <a:ext cx="39662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Responsive Technological Choice: Case 2</a:t>
            </a:r>
            <a:endParaRPr lang="en-US" sz="28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62400" y="2362200"/>
            <a:ext cx="4705314" cy="2605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Box 12"/>
          <p:cNvSpPr txBox="1"/>
          <p:nvPr/>
        </p:nvSpPr>
        <p:spPr>
          <a:xfrm>
            <a:off x="3886200" y="5181600"/>
            <a:ext cx="4864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http://www.aviationexplorer.com/a350_facts.htm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5791200"/>
            <a:ext cx="861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Manufacturing Gender in Commercial and Military Cockpit Design </a:t>
            </a:r>
            <a:r>
              <a:rPr lang="en-US" sz="1600" dirty="0" smtClean="0"/>
              <a:t>Rachel N. Weber </a:t>
            </a:r>
            <a:r>
              <a:rPr lang="en-US" sz="1600" i="1" dirty="0" smtClean="0"/>
              <a:t>Science, Technology, &amp; Human Values, Vol. 22, No. 2. (Spring, 1997), pp. 235-253.</a:t>
            </a:r>
            <a:r>
              <a:rPr lang="en-US" sz="1600" dirty="0" smtClean="0"/>
              <a:t>http://www.jstor.org Tue Jan 2 16:14:06 2007</a:t>
            </a:r>
            <a:endParaRPr lang="en-US" sz="1600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24400" y="2286000"/>
            <a:ext cx="3516564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609600" y="6019800"/>
            <a:ext cx="76240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 smtClean="0"/>
              <a:t>Roopali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Phadke</a:t>
            </a:r>
            <a:r>
              <a:rPr lang="en-US" sz="1400" b="1" dirty="0" smtClean="0"/>
              <a:t>. “People’s Science in Action: The Politics of Protest and Knowledge</a:t>
            </a:r>
          </a:p>
          <a:p>
            <a:r>
              <a:rPr lang="en-US" sz="1400" b="1" dirty="0" smtClean="0"/>
              <a:t>Brokering in India.”  In </a:t>
            </a:r>
            <a:r>
              <a:rPr lang="en-US" sz="1400" b="1" i="1" dirty="0" err="1" smtClean="0"/>
              <a:t>Tecnology</a:t>
            </a:r>
            <a:r>
              <a:rPr lang="en-US" sz="1400" b="1" i="1" dirty="0" smtClean="0"/>
              <a:t> and Society</a:t>
            </a:r>
            <a:r>
              <a:rPr lang="en-US" sz="1400" b="1" dirty="0" smtClean="0"/>
              <a:t>, Johnson and Wetmore eds.  MIT Press, 2009, 499-513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1447800" y="1143000"/>
            <a:ext cx="6051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Responsive Technological Choice: Case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38400"/>
            <a:ext cx="482863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Bridging the gap between government and local</a:t>
            </a:r>
          </a:p>
          <a:p>
            <a:r>
              <a:rPr lang="en-US" dirty="0" smtClean="0"/>
              <a:t> communities in the </a:t>
            </a:r>
            <a:r>
              <a:rPr lang="en-US" dirty="0" err="1" smtClean="0"/>
              <a:t>Uchangi</a:t>
            </a:r>
            <a:r>
              <a:rPr lang="en-US" dirty="0" smtClean="0"/>
              <a:t> Dam Project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How engineers and other professionals with </a:t>
            </a:r>
          </a:p>
          <a:p>
            <a:pPr lvl="1"/>
            <a:r>
              <a:rPr lang="en-US" dirty="0" smtClean="0"/>
              <a:t>NGOs can serve as mediators or honest </a:t>
            </a:r>
          </a:p>
          <a:p>
            <a:pPr lvl="1"/>
            <a:r>
              <a:rPr lang="en-US" dirty="0" smtClean="0"/>
              <a:t>brokers in disputes on technological choice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Professionals work with local </a:t>
            </a:r>
          </a:p>
          <a:p>
            <a:pPr lvl="1"/>
            <a:r>
              <a:rPr lang="en-US" dirty="0" smtClean="0"/>
              <a:t>communities to “give them voice.”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smtClean="0">
                <a:solidFill>
                  <a:schemeClr val="tx1"/>
                </a:solidFill>
                <a:latin typeface="Perpetua" pitchFamily="18" charset="0"/>
              </a:rPr>
              <a:t>Frameworks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867400"/>
          </a:xfrm>
          <a:solidFill>
            <a:schemeClr val="tx1"/>
          </a:solidFill>
        </p:spPr>
        <p:txBody>
          <a:bodyPr>
            <a:normAutofit/>
          </a:bodyPr>
          <a:lstStyle/>
          <a:p>
            <a:pPr>
              <a:buNone/>
            </a:pPr>
            <a:endParaRPr lang="en-US" sz="1200" b="1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b="1" dirty="0" smtClean="0">
                <a:solidFill>
                  <a:schemeClr val="bg1"/>
                </a:solidFill>
                <a:latin typeface="Perpetua" pitchFamily="18" charset="0"/>
              </a:rPr>
              <a:t>Appropriate Technology</a:t>
            </a:r>
          </a:p>
          <a:p>
            <a:pPr marL="457200" lvl="1" indent="0">
              <a:buFontTx/>
              <a:buNone/>
            </a:pPr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“technology “intermediate” between the “indigenous technology of developing countries and developed country or high capital intensive technology”</a:t>
            </a:r>
            <a:r>
              <a:rPr lang="en-US" sz="2400" dirty="0" smtClean="0">
                <a:solidFill>
                  <a:schemeClr val="bg1"/>
                </a:solidFill>
                <a:latin typeface="Perpetua" pitchFamily="18" charset="0"/>
              </a:rPr>
              <a:t>(Schumacher, </a:t>
            </a:r>
            <a:r>
              <a:rPr lang="en-US" sz="2400" i="1" dirty="0" smtClean="0">
                <a:solidFill>
                  <a:schemeClr val="bg1"/>
                </a:solidFill>
                <a:latin typeface="Perpetua" pitchFamily="18" charset="0"/>
              </a:rPr>
              <a:t>Small is Beautiful</a:t>
            </a:r>
            <a:r>
              <a:rPr lang="en-US" sz="2400" dirty="0" smtClean="0">
                <a:solidFill>
                  <a:schemeClr val="bg1"/>
                </a:solidFill>
                <a:latin typeface="Perpetua" pitchFamily="18" charset="0"/>
              </a:rPr>
              <a:t>, 188-201)</a:t>
            </a:r>
          </a:p>
          <a:p>
            <a:r>
              <a:rPr lang="en-US" b="1" dirty="0" smtClean="0">
                <a:solidFill>
                  <a:schemeClr val="bg1"/>
                </a:solidFill>
                <a:latin typeface="Perpetua" pitchFamily="18" charset="0"/>
              </a:rPr>
              <a:t>Capabilities</a:t>
            </a:r>
          </a:p>
          <a:p>
            <a:pPr marL="457200" lvl="1" indent="0">
              <a:buFontTx/>
              <a:buNone/>
            </a:pPr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“What is this person able to do or be?”; “Substantial freedoms … to choose and act.” </a:t>
            </a:r>
            <a:r>
              <a:rPr lang="en-US" sz="2400" dirty="0" smtClean="0">
                <a:solidFill>
                  <a:schemeClr val="bg1"/>
                </a:solidFill>
                <a:latin typeface="Perpetua" pitchFamily="18" charset="0"/>
              </a:rPr>
              <a:t>(Nussbaum, </a:t>
            </a:r>
            <a:r>
              <a:rPr lang="en-US" sz="2400" i="1" dirty="0" smtClean="0">
                <a:solidFill>
                  <a:schemeClr val="bg1"/>
                </a:solidFill>
                <a:latin typeface="Perpetua" pitchFamily="18" charset="0"/>
              </a:rPr>
              <a:t>Creating Capabilities</a:t>
            </a:r>
            <a:r>
              <a:rPr lang="en-US" sz="2400" dirty="0" smtClean="0">
                <a:solidFill>
                  <a:schemeClr val="bg1"/>
                </a:solidFill>
                <a:latin typeface="Perpetua" pitchFamily="18" charset="0"/>
              </a:rPr>
              <a:t>, 20, 33-34)</a:t>
            </a:r>
          </a:p>
          <a:p>
            <a:r>
              <a:rPr lang="en-US" b="1" dirty="0" smtClean="0">
                <a:solidFill>
                  <a:schemeClr val="bg1"/>
                </a:solidFill>
                <a:latin typeface="Perpetua" pitchFamily="18" charset="0"/>
              </a:rPr>
              <a:t>Socio-Technical System</a:t>
            </a:r>
          </a:p>
          <a:p>
            <a:pPr marL="457200" lvl="1" indent="0">
              <a:buFontTx/>
              <a:buNone/>
            </a:pPr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“an intellectual tool to help us recognize patterns in the way technology is used and produced” </a:t>
            </a:r>
            <a:r>
              <a:rPr lang="en-US" sz="2400" dirty="0" smtClean="0">
                <a:solidFill>
                  <a:schemeClr val="bg1"/>
                </a:solidFill>
                <a:latin typeface="Perpetua" pitchFamily="18" charset="0"/>
              </a:rPr>
              <a:t>(Huff, “What is a Socio-Technical System?” from </a:t>
            </a:r>
            <a:r>
              <a:rPr lang="en-US" sz="2400" i="1" dirty="0" smtClean="0">
                <a:solidFill>
                  <a:schemeClr val="bg1"/>
                </a:solidFill>
                <a:latin typeface="Perpetua" pitchFamily="18" charset="0"/>
              </a:rPr>
              <a:t>Computing Cases</a:t>
            </a:r>
            <a:r>
              <a:rPr lang="en-US" sz="2400" dirty="0" smtClean="0">
                <a:solidFill>
                  <a:schemeClr val="bg1"/>
                </a:solidFill>
                <a:latin typeface="Perpetua" pitchFamily="18" charset="0"/>
              </a:rPr>
              <a:t>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67200" y="2057400"/>
            <a:ext cx="4432682" cy="25070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4724400" y="4800600"/>
            <a:ext cx="33739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http://amishbeat.wordpress.com/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5791200"/>
            <a:ext cx="792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Jamison Wetmore.  “Amish Technology: reinforcing Values and Building Community” in </a:t>
            </a:r>
            <a:r>
              <a:rPr lang="en-US" sz="1600" i="1" dirty="0" smtClean="0"/>
              <a:t>Technology and Society</a:t>
            </a:r>
            <a:r>
              <a:rPr lang="en-US" sz="1600" dirty="0" smtClean="0"/>
              <a:t>, eds. Johnson and Wetmore.  2009,  MIT Press: 298-318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4333109" cy="26161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the Amish adopt and adapt technology</a:t>
            </a:r>
          </a:p>
          <a:p>
            <a:endParaRPr lang="en-US" dirty="0" smtClean="0"/>
          </a:p>
          <a:p>
            <a:pPr lvl="1"/>
            <a:r>
              <a:rPr lang="en-US" sz="1600" dirty="0" smtClean="0"/>
              <a:t>Using technological choice to build a </a:t>
            </a:r>
          </a:p>
          <a:p>
            <a:pPr lvl="1"/>
            <a:r>
              <a:rPr lang="en-US" sz="1600" dirty="0" smtClean="0"/>
              <a:t>community’s identity</a:t>
            </a:r>
          </a:p>
          <a:p>
            <a:pPr lvl="1"/>
            <a:endParaRPr lang="en-US" sz="1600" dirty="0" smtClean="0"/>
          </a:p>
          <a:p>
            <a:pPr lvl="1"/>
            <a:r>
              <a:rPr lang="en-US" sz="1600" dirty="0" smtClean="0"/>
              <a:t>Assessing how a technology would impact a </a:t>
            </a:r>
          </a:p>
          <a:p>
            <a:pPr lvl="1"/>
            <a:r>
              <a:rPr lang="en-US" sz="1600" dirty="0" smtClean="0"/>
              <a:t>community’s core values</a:t>
            </a:r>
          </a:p>
          <a:p>
            <a:pPr lvl="1"/>
            <a:endParaRPr lang="en-US" sz="1600" dirty="0" smtClean="0"/>
          </a:p>
          <a:p>
            <a:pPr lvl="1"/>
            <a:r>
              <a:rPr lang="en-US" sz="1600" dirty="0" smtClean="0"/>
              <a:t>Modifying existing technology to minimize </a:t>
            </a:r>
          </a:p>
          <a:p>
            <a:pPr lvl="1"/>
            <a:r>
              <a:rPr lang="en-US" sz="1600" dirty="0" smtClean="0"/>
              <a:t>negative impact on a community’s values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71600" y="609600"/>
            <a:ext cx="6051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Responsive Technological Choice: Case 4</a:t>
            </a:r>
            <a:endParaRPr lang="en-US" sz="2800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810000" y="1524000"/>
            <a:ext cx="191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Moral Imagination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810000" y="2057400"/>
            <a:ext cx="2119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Realizing capabilities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71600" y="6019800"/>
            <a:ext cx="3441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Developing profitable partnerships</a:t>
            </a:r>
          </a:p>
          <a:p>
            <a:r>
              <a:rPr lang="en-US" dirty="0" smtClean="0"/>
              <a:t>to alleviate poverty</a:t>
            </a:r>
            <a:endParaRPr lang="en-US" dirty="0"/>
          </a:p>
        </p:txBody>
      </p:sp>
      <p:pic>
        <p:nvPicPr>
          <p:cNvPr id="10" name="Picture 4" descr="C:\Users\Owner\Pictures\2011_03_15\DSC_008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600200"/>
            <a:ext cx="28194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7" descr="C:\Users\Owner\Pictures\2011_03_15\DSC_039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24600" y="3962400"/>
            <a:ext cx="25908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304800" y="152400"/>
            <a:ext cx="5410200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r>
              <a:rPr lang="en-US" sz="2000" b="1" cap="all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latin typeface="Perpetua" pitchFamily="18" charset="0"/>
              </a:rPr>
              <a:t>Thank-You </a:t>
            </a:r>
          </a:p>
          <a:p>
            <a:r>
              <a:rPr lang="en-US" sz="2000" b="1" i="1" cap="all" dirty="0" smtClean="0">
                <a:ln/>
                <a:solidFill>
                  <a:srgbClr val="0CA41A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latin typeface="Perpetua" pitchFamily="18" charset="0"/>
              </a:rPr>
              <a:t>William J. Frey, College of Business Administration, University of Puerto Rico at Mayaguez</a:t>
            </a:r>
            <a:endParaRPr lang="en-US" sz="2000" b="1" i="1" cap="all" dirty="0">
              <a:ln/>
              <a:solidFill>
                <a:srgbClr val="0CA41A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  <a:latin typeface="Perpetua" pitchFamily="18" charset="0"/>
            </a:endParaRPr>
          </a:p>
        </p:txBody>
      </p:sp>
      <p:sp>
        <p:nvSpPr>
          <p:cNvPr id="15370" name="AutoShape 10" descr="EarthInHead_SmallTree_DarkerBigger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72" name="AutoShape 12" descr="EarthInHead_SmallTree_DarkerBigger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373" name="Picture 13" descr="C:\Users\FREY~1.WIL\AppData\Local\Temp\EarthInHead_SmallTree_DarkerBigger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733800" y="2819400"/>
            <a:ext cx="2057400" cy="2057400"/>
          </a:xfrm>
          <a:prstGeom prst="rect">
            <a:avLst/>
          </a:prstGeom>
          <a:noFill/>
        </p:spPr>
      </p:pic>
      <p:sp>
        <p:nvSpPr>
          <p:cNvPr id="17" name="TextBox 16"/>
          <p:cNvSpPr txBox="1"/>
          <p:nvPr/>
        </p:nvSpPr>
        <p:spPr>
          <a:xfrm>
            <a:off x="3124200" y="5410200"/>
            <a:ext cx="3094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Understanding Moral Expertise</a:t>
            </a:r>
            <a:endParaRPr lang="en-US" dirty="0"/>
          </a:p>
        </p:txBody>
      </p:sp>
      <p:pic>
        <p:nvPicPr>
          <p:cNvPr id="2050" name="Picture 2" descr="C:\Users\Dr-Cruz\Pictures\gerese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172200" y="609600"/>
            <a:ext cx="2667000" cy="2438400"/>
          </a:xfrm>
          <a:prstGeom prst="rect">
            <a:avLst/>
          </a:prstGeom>
          <a:noFill/>
        </p:spPr>
      </p:pic>
      <p:pic>
        <p:nvPicPr>
          <p:cNvPr id="2051" name="Picture 3" descr="C:\Users\Dr-Cruz\Pictures\Picture1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28600" y="3886200"/>
            <a:ext cx="2743200" cy="1981200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>
            <a:normAutofit/>
          </a:bodyPr>
          <a:lstStyle/>
          <a:p>
            <a:pPr eaLnBrk="1" hangingPunct="1"/>
            <a:r>
              <a:rPr lang="en-US" sz="4800" b="1" dirty="0" smtClean="0">
                <a:solidFill>
                  <a:schemeClr val="tx1"/>
                </a:solidFill>
                <a:latin typeface="Perpetua" pitchFamily="18" charset="0"/>
              </a:rPr>
              <a:t>Starting a Toolkit for </a:t>
            </a:r>
            <a:r>
              <a:rPr lang="en-US" sz="4800" b="1" smtClean="0">
                <a:solidFill>
                  <a:schemeClr val="tx1"/>
                </a:solidFill>
                <a:latin typeface="Perpetua" pitchFamily="18" charset="0"/>
              </a:rPr>
              <a:t>GREAT IDEA</a:t>
            </a:r>
            <a:endParaRPr lang="en-US" sz="4800" b="1" dirty="0" smtClean="0">
              <a:solidFill>
                <a:schemeClr val="tx1"/>
              </a:solidFill>
              <a:latin typeface="Perpetua" pitchFamily="18" charset="0"/>
            </a:endParaRP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0" y="838200"/>
            <a:ext cx="9144000" cy="6019800"/>
          </a:xfrm>
          <a:solidFill>
            <a:schemeClr val="tx1"/>
          </a:solidFill>
        </p:spPr>
        <p:txBody>
          <a:bodyPr>
            <a:normAutofit/>
          </a:bodyPr>
          <a:lstStyle/>
          <a:p>
            <a:endParaRPr lang="en-US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http://cnx.org/content/col10552/1.3   “</a:t>
            </a:r>
            <a:r>
              <a:rPr lang="en-US" dirty="0" smtClean="0">
                <a:solidFill>
                  <a:srgbClr val="92D050"/>
                </a:solidFill>
                <a:latin typeface="Perpetua" pitchFamily="18" charset="0"/>
              </a:rPr>
              <a:t>Socio-Technical Systems in Professional Decision-Making”</a:t>
            </a:r>
          </a:p>
          <a:p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http://cnx.org/content/m43922/latest/?collection=col10552/1.3   “</a:t>
            </a:r>
            <a:r>
              <a:rPr lang="en-US" dirty="0" smtClean="0">
                <a:solidFill>
                  <a:srgbClr val="92D050"/>
                </a:solidFill>
                <a:latin typeface="Perpetua" pitchFamily="18" charset="0"/>
              </a:rPr>
              <a:t>Responsible Choice for Appropriate Technology”</a:t>
            </a:r>
          </a:p>
          <a:p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http://cnx.org/content/col10552/1.3   Collection: </a:t>
            </a:r>
            <a:r>
              <a:rPr lang="en-US" dirty="0" smtClean="0">
                <a:solidFill>
                  <a:srgbClr val="92D050"/>
                </a:solidFill>
                <a:latin typeface="Perpetua" pitchFamily="18" charset="0"/>
              </a:rPr>
              <a:t>“Engineering Ethics Modules for Ethics Across the Curriculum”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>
            <a:normAutofit/>
          </a:bodyPr>
          <a:lstStyle/>
          <a:p>
            <a:pPr eaLnBrk="1" hangingPunct="1"/>
            <a:r>
              <a:rPr lang="en-US" sz="4800" b="1" dirty="0" smtClean="0">
                <a:solidFill>
                  <a:schemeClr val="tx1"/>
                </a:solidFill>
                <a:latin typeface="Perpetua" pitchFamily="18" charset="0"/>
              </a:rPr>
              <a:t>Techno-Socio Sensitivity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0" y="838200"/>
          <a:ext cx="9067800" cy="5852160"/>
        </p:xfrm>
        <a:graphic>
          <a:graphicData uri="http://schemas.openxmlformats.org/drawingml/2006/table">
            <a:tbl>
              <a:tblPr firstRow="1" bandRow="1">
                <a:tableStyleId>{AF606853-7671-496A-8E4F-DF71F8EC918B}</a:tableStyleId>
              </a:tblPr>
              <a:tblGrid>
                <a:gridCol w="1844298"/>
                <a:gridCol w="2228527"/>
                <a:gridCol w="2996985"/>
                <a:gridCol w="1997990"/>
              </a:tblGrid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 smtClean="0"/>
                        <a:t>Respon-sibility</a:t>
                      </a:r>
                      <a:r>
                        <a:rPr lang="en-US" sz="2400" dirty="0" smtClean="0"/>
                        <a:t> </a:t>
                      </a:r>
                      <a:r>
                        <a:rPr lang="en-US" sz="2400" dirty="0"/>
                        <a:t>Skill</a:t>
                      </a:r>
                      <a:endParaRPr lang="en-US" sz="20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9967" marR="49967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/>
                        <a:t>Description</a:t>
                      </a:r>
                      <a:endParaRPr lang="en-US" sz="24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9967" marR="49967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/>
                        <a:t>Module</a:t>
                      </a:r>
                      <a:endParaRPr lang="en-US" sz="24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9967" marR="49967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/>
                        <a:t>Activities</a:t>
                      </a:r>
                      <a:endParaRPr lang="en-US" sz="24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9967" marR="49967" marT="0" marB="0"/>
                </a:tc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/>
                        <a:t>Techno-socio </a:t>
                      </a:r>
                      <a:r>
                        <a:rPr lang="en-US" sz="2400" dirty="0" smtClean="0"/>
                        <a:t>sensitivity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 smtClean="0"/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/>
                        <a:t>Socio-Technical Systems in Professional Decision Making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/>
                        <a:t>(m14025 from </a:t>
                      </a:r>
                      <a:r>
                        <a:rPr lang="en-US" sz="2000" dirty="0" err="1" smtClean="0"/>
                        <a:t>Connexions</a:t>
                      </a:r>
                      <a:r>
                        <a:rPr lang="en-US" sz="2000" dirty="0" smtClean="0"/>
                        <a:t>)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 smtClean="0"/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/>
                        <a:t>Responsible Choice for Appropriate Technology (m43922)</a:t>
                      </a:r>
                      <a:endParaRPr lang="en-US" sz="1800" dirty="0">
                        <a:solidFill>
                          <a:srgbClr val="0CA41A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9967" marR="49967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/>
                        <a:t>“critical awareness of the way technology affects society and the way social forces in turn affect the evolution of technology</a:t>
                      </a:r>
                      <a:r>
                        <a:rPr lang="en-US" sz="2400" dirty="0" smtClean="0"/>
                        <a:t>” 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dirty="0" smtClean="0"/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smtClean="0"/>
                        <a:t>CE Harris, (2008), “The good engineer: Giving virtue its due in engineering ethics,” Science and Engineering Ethics, 14(2): 153-164.</a:t>
                      </a:r>
                      <a:endParaRPr lang="en-US" sz="1400" dirty="0">
                        <a:solidFill>
                          <a:srgbClr val="993300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9967" marR="49967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/>
                        <a:t>Socio-technical </a:t>
                      </a:r>
                      <a:r>
                        <a:rPr lang="en-US" sz="2800" dirty="0" smtClean="0"/>
                        <a:t>Systems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dirty="0" smtClean="0"/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/>
                        <a:t>1. Different environments  constrain and enable</a:t>
                      </a:r>
                      <a:r>
                        <a:rPr lang="en-US" sz="2000" baseline="0" dirty="0" smtClean="0"/>
                        <a:t> activity</a:t>
                      </a:r>
                      <a:r>
                        <a:rPr lang="en-US" sz="2000" dirty="0" smtClean="0"/>
                        <a:t>.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/>
                        <a:t>2.System </a:t>
                      </a:r>
                      <a:r>
                        <a:rPr lang="en-US" sz="2000" dirty="0"/>
                        <a:t>of distinguishable but interrelated and interacting parts</a:t>
                      </a:r>
                      <a:r>
                        <a:rPr lang="en-US" sz="2000" dirty="0" smtClean="0"/>
                        <a:t>.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/>
                        <a:t>3</a:t>
                      </a:r>
                      <a:r>
                        <a:rPr lang="en-US" sz="2000" dirty="0"/>
                        <a:t>. </a:t>
                      </a:r>
                      <a:r>
                        <a:rPr lang="en-US" sz="2000" dirty="0" smtClean="0"/>
                        <a:t>Embody / express </a:t>
                      </a:r>
                      <a:r>
                        <a:rPr lang="en-US" sz="2000" dirty="0"/>
                        <a:t>moral and non-moral values.  </a:t>
                      </a:r>
                      <a:endParaRPr lang="en-US" sz="2000" dirty="0" smtClean="0"/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/>
                        <a:t>4</a:t>
                      </a:r>
                      <a:r>
                        <a:rPr lang="en-US" sz="2000" dirty="0"/>
                        <a:t>. </a:t>
                      </a:r>
                      <a:r>
                        <a:rPr lang="en-US" sz="2000" dirty="0" smtClean="0"/>
                        <a:t>Normative objective = tracing out a value positive path </a:t>
                      </a:r>
                      <a:r>
                        <a:rPr lang="en-US" sz="2000" dirty="0"/>
                        <a:t>or </a:t>
                      </a:r>
                      <a:r>
                        <a:rPr lang="en-US" sz="2000" dirty="0" smtClean="0"/>
                        <a:t>trajectory of change.</a:t>
                      </a:r>
                      <a:endParaRPr lang="en-US" sz="24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9967" marR="49967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itchFamily="34" charset="0"/>
                        <a:buNone/>
                      </a:pPr>
                      <a:r>
                        <a:rPr lang="en-US" sz="2000" dirty="0"/>
                        <a:t>Identifying </a:t>
                      </a:r>
                      <a:r>
                        <a:rPr lang="en-US" sz="2000" dirty="0" smtClean="0"/>
                        <a:t>sub-environments</a:t>
                      </a:r>
                    </a:p>
                    <a:p>
                      <a:pPr marL="342900" marR="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endParaRPr lang="en-US" sz="800" dirty="0"/>
                    </a:p>
                    <a:p>
                      <a:pPr marL="342900" marR="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r>
                        <a:rPr lang="en-US" sz="2000" dirty="0" smtClean="0"/>
                        <a:t>How each constrains activity</a:t>
                      </a:r>
                    </a:p>
                    <a:p>
                      <a:pPr marL="342900" marR="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endParaRPr lang="en-US" sz="800" dirty="0"/>
                    </a:p>
                    <a:p>
                      <a:pPr marL="342900" marR="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r>
                        <a:rPr lang="en-US" sz="2000" dirty="0" smtClean="0"/>
                        <a:t>How each enables or instruments activity</a:t>
                      </a:r>
                    </a:p>
                    <a:p>
                      <a:pPr marL="342900" marR="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endParaRPr lang="en-US" sz="800" dirty="0" smtClean="0"/>
                    </a:p>
                    <a:p>
                      <a:pPr marL="342900" marR="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r>
                        <a:rPr lang="en-US" sz="2000" dirty="0" smtClean="0"/>
                        <a:t>Value vulnerabilities and conflicts</a:t>
                      </a:r>
                    </a:p>
                    <a:p>
                      <a:pPr marL="342900" marR="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endParaRPr lang="en-US" sz="800" dirty="0" smtClean="0"/>
                    </a:p>
                    <a:p>
                      <a:pPr marL="342900" marR="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None/>
                      </a:pPr>
                      <a:r>
                        <a:rPr lang="en-US" sz="2000" dirty="0" smtClean="0"/>
                        <a:t>Plot out system trajectories or paths of change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9967" marR="49967" marT="0" marB="0"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>
            <a:normAutofit/>
          </a:bodyPr>
          <a:lstStyle/>
          <a:p>
            <a:pPr eaLnBrk="1" hangingPunct="1"/>
            <a:r>
              <a:rPr lang="en-US" sz="4800" b="1" dirty="0" smtClean="0">
                <a:solidFill>
                  <a:schemeClr val="tx1"/>
                </a:solidFill>
                <a:latin typeface="Perpetua" pitchFamily="18" charset="0"/>
              </a:rPr>
              <a:t>Responsible Technological Choice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6019800"/>
          </a:xfrm>
          <a:solidFill>
            <a:schemeClr val="tx1"/>
          </a:solidFill>
        </p:spPr>
        <p:txBody>
          <a:bodyPr>
            <a:noAutofit/>
          </a:bodyPr>
          <a:lstStyle/>
          <a:p>
            <a:pPr>
              <a:buNone/>
            </a:pPr>
            <a:endParaRPr lang="en-US" sz="2000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sz="3600" dirty="0" smtClean="0">
                <a:solidFill>
                  <a:schemeClr val="bg1"/>
                </a:solidFill>
                <a:latin typeface="Perpetua" pitchFamily="18" charset="0"/>
              </a:rPr>
              <a:t>Students assigned cases of technological choice </a:t>
            </a:r>
          </a:p>
          <a:p>
            <a:pPr lvl="1"/>
            <a:r>
              <a:rPr lang="en-US" sz="3200" dirty="0" smtClean="0">
                <a:solidFill>
                  <a:schemeClr val="bg1"/>
                </a:solidFill>
                <a:latin typeface="Perpetua" pitchFamily="18" charset="0"/>
              </a:rPr>
              <a:t>Start with STS analysis</a:t>
            </a:r>
          </a:p>
          <a:p>
            <a:pPr lvl="1"/>
            <a:r>
              <a:rPr lang="en-US" sz="3200" dirty="0" smtClean="0">
                <a:solidFill>
                  <a:schemeClr val="bg1"/>
                </a:solidFill>
                <a:latin typeface="Perpetua" pitchFamily="18" charset="0"/>
              </a:rPr>
              <a:t>Examine how communities choose and enact their technologies</a:t>
            </a:r>
          </a:p>
          <a:p>
            <a:r>
              <a:rPr lang="en-US" sz="3600" dirty="0" smtClean="0">
                <a:solidFill>
                  <a:schemeClr val="bg1"/>
                </a:solidFill>
                <a:latin typeface="Perpetua" pitchFamily="18" charset="0"/>
              </a:rPr>
              <a:t>Pivots to Puerto Rico</a:t>
            </a:r>
          </a:p>
          <a:p>
            <a:pPr lvl="1"/>
            <a:r>
              <a:rPr lang="en-US" sz="3200" dirty="0" smtClean="0">
                <a:solidFill>
                  <a:schemeClr val="bg1"/>
                </a:solidFill>
                <a:latin typeface="Perpetua" pitchFamily="18" charset="0"/>
              </a:rPr>
              <a:t>Cases paired with cases from Puerto Rico</a:t>
            </a:r>
          </a:p>
          <a:p>
            <a:r>
              <a:rPr lang="en-US" sz="3600" dirty="0" smtClean="0">
                <a:solidFill>
                  <a:schemeClr val="bg1"/>
                </a:solidFill>
                <a:latin typeface="Perpetua" pitchFamily="18" charset="0"/>
              </a:rPr>
              <a:t>For case studies on technological choice, see:</a:t>
            </a:r>
          </a:p>
          <a:p>
            <a:pPr>
              <a:buNone/>
            </a:pPr>
            <a:endParaRPr lang="en-US" sz="900" dirty="0" smtClean="0">
              <a:solidFill>
                <a:schemeClr val="bg1"/>
              </a:solidFill>
              <a:latin typeface="Perpetua" pitchFamily="18" charset="0"/>
            </a:endParaRPr>
          </a:p>
          <a:p>
            <a:pPr lvl="2"/>
            <a:r>
              <a:rPr lang="en-US" sz="2800" b="1" dirty="0" smtClean="0">
                <a:solidFill>
                  <a:schemeClr val="bg1"/>
                </a:solidFill>
                <a:latin typeface="Perpetua" pitchFamily="18" charset="0"/>
              </a:rPr>
              <a:t>Johnson and Wetmore, </a:t>
            </a:r>
            <a:r>
              <a:rPr lang="en-US" sz="2800" b="1" i="1" dirty="0" smtClean="0">
                <a:solidFill>
                  <a:schemeClr val="bg1"/>
                </a:solidFill>
                <a:latin typeface="Perpetua" pitchFamily="18" charset="0"/>
              </a:rPr>
              <a:t>Technology and Society: Building Our </a:t>
            </a:r>
            <a:r>
              <a:rPr lang="en-US" sz="2800" b="1" i="1" dirty="0" err="1" smtClean="0">
                <a:solidFill>
                  <a:schemeClr val="bg1"/>
                </a:solidFill>
                <a:latin typeface="Perpetua" pitchFamily="18" charset="0"/>
              </a:rPr>
              <a:t>Sociotechnical</a:t>
            </a:r>
            <a:r>
              <a:rPr lang="en-US" sz="2800" b="1" i="1" dirty="0" smtClean="0">
                <a:solidFill>
                  <a:schemeClr val="bg1"/>
                </a:solidFill>
                <a:latin typeface="Perpetua" pitchFamily="18" charset="0"/>
              </a:rPr>
              <a:t> Future</a:t>
            </a:r>
            <a:r>
              <a:rPr lang="en-US" sz="2800" b="1" dirty="0" smtClean="0">
                <a:solidFill>
                  <a:schemeClr val="bg1"/>
                </a:solidFill>
                <a:latin typeface="Perpetua" pitchFamily="18" charset="0"/>
              </a:rPr>
              <a:t>, MIT Press, 2009</a:t>
            </a:r>
            <a:endParaRPr lang="en-US" sz="4000" dirty="0" smtClean="0">
              <a:solidFill>
                <a:schemeClr val="bg1"/>
              </a:solidFill>
              <a:latin typeface="Perpetua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66800"/>
          </a:xfrm>
          <a:solidFill>
            <a:srgbClr val="92D050"/>
          </a:solidFill>
        </p:spPr>
        <p:txBody>
          <a:bodyPr>
            <a:norm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r>
              <a:rPr lang="en-US" sz="4800" b="1" dirty="0" smtClean="0">
                <a:solidFill>
                  <a:prstClr val="black"/>
                </a:solidFill>
                <a:latin typeface="Perpetua" pitchFamily="18" charset="0"/>
              </a:rPr>
              <a:t>Responsible Technological Choice</a:t>
            </a:r>
            <a:endParaRPr lang="en-US" b="1" dirty="0">
              <a:ln w="50800"/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</p:nvPr>
        </p:nvGraphicFramePr>
        <p:xfrm>
          <a:off x="0" y="1066800"/>
          <a:ext cx="9144000" cy="5791200"/>
        </p:xfrm>
        <a:graphic>
          <a:graphicData uri="http://schemas.openxmlformats.org/drawingml/2006/table">
            <a:tbl>
              <a:tblPr firstRow="1" bandRow="1">
                <a:tableStyleId>{AF606853-7671-496A-8E4F-DF71F8EC918B}</a:tableStyleId>
              </a:tblPr>
              <a:tblGrid>
                <a:gridCol w="2794000"/>
                <a:gridCol w="2963334"/>
                <a:gridCol w="3386666"/>
              </a:tblGrid>
              <a:tr h="50212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AT Case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Pivot</a:t>
                      </a:r>
                      <a:r>
                        <a:rPr lang="en-US" sz="2400" baseline="0" dirty="0" smtClean="0"/>
                        <a:t> to PR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Frameworks</a:t>
                      </a:r>
                      <a:endParaRPr lang="en-US" sz="2400" dirty="0"/>
                    </a:p>
                  </a:txBody>
                  <a:tcPr/>
                </a:tc>
              </a:tr>
              <a:tr h="40728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One Laptop Per Child</a:t>
                      </a:r>
                      <a:endParaRPr lang="en-US" sz="18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Laptops to Teachers</a:t>
                      </a:r>
                      <a:endParaRPr lang="en-US" sz="18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US" sz="2000" dirty="0" smtClean="0"/>
                        <a:t>Restore / Preserve interpretive flexibility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US" sz="2000" dirty="0" smtClean="0"/>
                        <a:t>Labor Intensive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US" sz="2000" dirty="0" smtClean="0"/>
                        <a:t>Simple</a:t>
                      </a:r>
                    </a:p>
                    <a:p>
                      <a:pPr marL="457200" indent="-457200">
                        <a:buFont typeface="+mj-lt"/>
                        <a:buAutoNum type="arabicPeriod"/>
                      </a:pPr>
                      <a:r>
                        <a:rPr lang="en-US" sz="2000" dirty="0" smtClean="0"/>
                        <a:t>De-centralized</a:t>
                      </a:r>
                      <a:endParaRPr lang="en-US" sz="2400" b="1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</a:tr>
              <a:tr h="68066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Removing gender bias from airplane cockpit design</a:t>
                      </a:r>
                      <a:endParaRPr lang="en-US" sz="1600" b="1" dirty="0">
                        <a:solidFill>
                          <a:srgbClr val="0CA41A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Removing social injustice from gas pipeline design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</a:tr>
              <a:tr h="6862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Uchangi</a:t>
                      </a:r>
                      <a:r>
                        <a:rPr lang="en-US" sz="1600" dirty="0" smtClean="0"/>
                        <a:t> Dam (eng</a:t>
                      </a:r>
                      <a:r>
                        <a:rPr lang="en-US" sz="1600" baseline="0" dirty="0" smtClean="0"/>
                        <a:t> as honest broker)</a:t>
                      </a:r>
                      <a:endParaRPr lang="en-US" sz="1600" b="1" dirty="0">
                        <a:solidFill>
                          <a:srgbClr val="0CA41A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Engineers as Honest Brokers in PR Energy Debates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90382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Amish (exercise of technological choice)</a:t>
                      </a:r>
                      <a:endParaRPr lang="en-US" sz="1600" b="1" dirty="0">
                        <a:solidFill>
                          <a:srgbClr val="9933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Vieques</a:t>
                      </a:r>
                      <a:r>
                        <a:rPr lang="en-US" sz="1600" dirty="0" smtClean="0"/>
                        <a:t>—Are windmills an appropriate or intermediate</a:t>
                      </a:r>
                      <a:r>
                        <a:rPr lang="en-US" sz="1600" baseline="0" dirty="0" smtClean="0"/>
                        <a:t> technology for </a:t>
                      </a:r>
                      <a:r>
                        <a:rPr lang="en-US" sz="1600" baseline="0" dirty="0" err="1" smtClean="0"/>
                        <a:t>Vieques</a:t>
                      </a:r>
                      <a:r>
                        <a:rPr lang="en-US" sz="1600" baseline="0" dirty="0" smtClean="0"/>
                        <a:t>?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Values in technology “fit” those embedded in STS</a:t>
                      </a:r>
                      <a:endParaRPr lang="en-US" sz="2000" b="1" dirty="0">
                        <a:solidFill>
                          <a:srgbClr val="993300"/>
                        </a:solidFill>
                      </a:endParaRPr>
                    </a:p>
                  </a:txBody>
                  <a:tcPr/>
                </a:tc>
              </a:tr>
              <a:tr h="1707232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Aprovecho</a:t>
                      </a:r>
                      <a:r>
                        <a:rPr lang="en-US" sz="1600" dirty="0" smtClean="0"/>
                        <a:t> Case (NGO designs</a:t>
                      </a:r>
                      <a:r>
                        <a:rPr lang="en-US" sz="1600" baseline="0" dirty="0" smtClean="0"/>
                        <a:t> and tests wood-burning cooking stoves) </a:t>
                      </a:r>
                      <a:endParaRPr lang="en-US" sz="1600" b="1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600" dirty="0" smtClean="0"/>
                        <a:t>Are wood-burning stoves an appropriate technology?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600" dirty="0" smtClean="0"/>
                        <a:t>Is there a need for these stoves in PR?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600" dirty="0" smtClean="0"/>
                        <a:t>Would PR be a good regional center for testing stoves?</a:t>
                      </a:r>
                      <a:endParaRPr lang="en-US" sz="16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sz="2000" dirty="0" smtClean="0"/>
                        <a:t>Technology serves</a:t>
                      </a:r>
                      <a:r>
                        <a:rPr lang="en-US" sz="2000" baseline="0" dirty="0" smtClean="0"/>
                        <a:t> as “conversion factor” in the conversion of capabilities into </a:t>
                      </a:r>
                      <a:r>
                        <a:rPr lang="en-US" sz="2000" baseline="0" dirty="0" err="1" smtClean="0"/>
                        <a:t>functionings</a:t>
                      </a:r>
                      <a:endParaRPr 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90382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Waste for Life (Press that makes building</a:t>
                      </a:r>
                      <a:r>
                        <a:rPr lang="en-US" sz="1600" baseline="0" dirty="0" smtClean="0"/>
                        <a:t> materials out of waste products)</a:t>
                      </a:r>
                      <a:endParaRPr lang="en-US" sz="1600" b="1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Using STS analysis to explain difference between Lesotho success and Buenos</a:t>
                      </a:r>
                      <a:r>
                        <a:rPr lang="en-US" sz="1600" baseline="0" dirty="0" smtClean="0"/>
                        <a:t> Aires failure</a:t>
                      </a:r>
                      <a:endParaRPr lang="en-US" sz="16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dirty="0" smtClean="0">
                <a:solidFill>
                  <a:schemeClr val="tx1"/>
                </a:solidFill>
                <a:latin typeface="Perpetua" pitchFamily="18" charset="0"/>
              </a:rPr>
              <a:t>Capabilities Approach</a:t>
            </a:r>
          </a:p>
        </p:txBody>
      </p:sp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867400"/>
          </a:xfrm>
          <a:solidFill>
            <a:schemeClr val="tx1"/>
          </a:solidFill>
        </p:spPr>
        <p:txBody>
          <a:bodyPr>
            <a:normAutofit fontScale="85000" lnSpcReduction="10000"/>
          </a:bodyPr>
          <a:lstStyle/>
          <a:p>
            <a:pPr>
              <a:buNone/>
            </a:pPr>
            <a:endParaRPr lang="en-US" sz="1900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“help answer the question, “What is this person able to do or be?” </a:t>
            </a:r>
          </a:p>
          <a:p>
            <a:pPr>
              <a:buNone/>
            </a:pPr>
            <a:endParaRPr lang="en-US" sz="1000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“Substantial freedoms, causally interrelated opportunities to choose and act.” </a:t>
            </a:r>
          </a:p>
          <a:p>
            <a:pPr>
              <a:buNone/>
            </a:pPr>
            <a:endParaRPr lang="en-US" sz="1000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“They are not just abilities residing inside a person but also freedoms or opportunities created by a combination of personal abilities and the political, social, and economic environment.” </a:t>
            </a:r>
          </a:p>
          <a:p>
            <a:pPr>
              <a:buNone/>
            </a:pPr>
            <a:endParaRPr lang="en-US" sz="1000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Paradigm Shift</a:t>
            </a:r>
          </a:p>
          <a:p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Replace view that these communities are deficient (have needs…) with view that communities are repositories of capabilities and resources that can be engaged.</a:t>
            </a:r>
          </a:p>
          <a:p>
            <a:pPr>
              <a:buNone/>
            </a:pPr>
            <a:endParaRPr lang="en-US" sz="900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sz="2100" dirty="0" smtClean="0">
                <a:solidFill>
                  <a:schemeClr val="bg1"/>
                </a:solidFill>
                <a:latin typeface="Perpetua" pitchFamily="18" charset="0"/>
              </a:rPr>
              <a:t>Martha Nussbaum.  Creating Capabilities: The Human Development Approach.  Belknap Press of Harvard University Press, 2011, 20, 33-34.  Martha Nussbaum.  Frontiers of Justice: </a:t>
            </a:r>
            <a:r>
              <a:rPr lang="en-US" sz="2100" dirty="0" err="1" smtClean="0">
                <a:solidFill>
                  <a:schemeClr val="bg1"/>
                </a:solidFill>
                <a:latin typeface="Perpetua" pitchFamily="18" charset="0"/>
              </a:rPr>
              <a:t>Dksability</a:t>
            </a:r>
            <a:r>
              <a:rPr lang="en-US" sz="2100" dirty="0" smtClean="0">
                <a:solidFill>
                  <a:schemeClr val="bg1"/>
                </a:solidFill>
                <a:latin typeface="Perpetua" pitchFamily="18" charset="0"/>
              </a:rPr>
              <a:t>, Nationality, Species Membership.  </a:t>
            </a:r>
            <a:r>
              <a:rPr lang="en-US" sz="2100" dirty="0" err="1" smtClean="0">
                <a:solidFill>
                  <a:schemeClr val="bg1"/>
                </a:solidFill>
                <a:latin typeface="Perpetua" pitchFamily="18" charset="0"/>
              </a:rPr>
              <a:t>Beknap</a:t>
            </a:r>
            <a:r>
              <a:rPr lang="en-US" sz="2100" dirty="0" smtClean="0">
                <a:solidFill>
                  <a:schemeClr val="bg1"/>
                </a:solidFill>
                <a:latin typeface="Perpetua" pitchFamily="18" charset="0"/>
              </a:rPr>
              <a:t> Press of Harvard University Press, 2006, 76-78.</a:t>
            </a:r>
          </a:p>
          <a:p>
            <a:endParaRPr lang="en-US" dirty="0" smtClean="0">
              <a:solidFill>
                <a:schemeClr val="bg1"/>
              </a:solidFill>
              <a:latin typeface="Perpetua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dirty="0" smtClean="0">
                <a:solidFill>
                  <a:schemeClr val="tx1"/>
                </a:solidFill>
                <a:latin typeface="Perpetua" pitchFamily="18" charset="0"/>
              </a:rPr>
              <a:t>Types of Capabilities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533400" y="1143000"/>
            <a:ext cx="8077200" cy="5562600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pPr>
              <a:buNone/>
            </a:pPr>
            <a:endParaRPr lang="en-US" sz="1700" b="1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sz="4400" b="1" dirty="0" smtClean="0">
                <a:solidFill>
                  <a:schemeClr val="bg1"/>
                </a:solidFill>
                <a:latin typeface="Perpetua" pitchFamily="18" charset="0"/>
              </a:rPr>
              <a:t>Basic Capabilities</a:t>
            </a:r>
          </a:p>
          <a:p>
            <a:pPr marL="457200" lvl="1" indent="0">
              <a:buFontTx/>
              <a:buNone/>
            </a:pPr>
            <a:r>
              <a:rPr lang="en-US" sz="3600" dirty="0" smtClean="0">
                <a:solidFill>
                  <a:srgbClr val="92D050"/>
                </a:solidFill>
                <a:latin typeface="Perpetua" pitchFamily="18" charset="0"/>
              </a:rPr>
              <a:t>Life </a:t>
            </a:r>
          </a:p>
          <a:p>
            <a:pPr marL="457200" lvl="1" indent="0">
              <a:buFontTx/>
              <a:buNone/>
            </a:pPr>
            <a:r>
              <a:rPr lang="en-US" sz="3600" dirty="0" smtClean="0">
                <a:solidFill>
                  <a:srgbClr val="92D050"/>
                </a:solidFill>
                <a:latin typeface="Perpetua" pitchFamily="18" charset="0"/>
              </a:rPr>
              <a:t>Bodily health</a:t>
            </a:r>
          </a:p>
          <a:p>
            <a:pPr marL="457200" lvl="1" indent="0">
              <a:buFontTx/>
              <a:buNone/>
            </a:pPr>
            <a:r>
              <a:rPr lang="en-US" sz="3600" dirty="0" smtClean="0">
                <a:solidFill>
                  <a:srgbClr val="92D050"/>
                </a:solidFill>
                <a:latin typeface="Perpetua" pitchFamily="18" charset="0"/>
              </a:rPr>
              <a:t>Bodily integrity</a:t>
            </a:r>
            <a:r>
              <a:rPr lang="en-US" sz="3600" dirty="0" smtClean="0">
                <a:solidFill>
                  <a:schemeClr val="bg1"/>
                </a:solidFill>
                <a:latin typeface="Perpetua" pitchFamily="18" charset="0"/>
              </a:rPr>
              <a:t/>
            </a:r>
            <a:br>
              <a:rPr lang="en-US" sz="3600" dirty="0" smtClean="0">
                <a:solidFill>
                  <a:schemeClr val="bg1"/>
                </a:solidFill>
                <a:latin typeface="Perpetua" pitchFamily="18" charset="0"/>
              </a:rPr>
            </a:br>
            <a:endParaRPr lang="en-US" sz="3600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sz="4400" b="1" dirty="0" smtClean="0">
                <a:solidFill>
                  <a:schemeClr val="bg1"/>
                </a:solidFill>
                <a:latin typeface="Perpetua" pitchFamily="18" charset="0"/>
              </a:rPr>
              <a:t>Cognitive Capabilities</a:t>
            </a:r>
          </a:p>
          <a:p>
            <a:pPr marL="457200" lvl="1" indent="0">
              <a:buFontTx/>
              <a:buNone/>
            </a:pPr>
            <a:r>
              <a:rPr lang="en-US" sz="3600" dirty="0" smtClean="0">
                <a:solidFill>
                  <a:srgbClr val="92D050"/>
                </a:solidFill>
                <a:latin typeface="Perpetua" pitchFamily="18" charset="0"/>
              </a:rPr>
              <a:t>Senses / imagination / thought</a:t>
            </a:r>
          </a:p>
          <a:p>
            <a:pPr marL="457200" lvl="1" indent="0">
              <a:buFontTx/>
              <a:buNone/>
            </a:pPr>
            <a:r>
              <a:rPr lang="en-US" sz="3600" dirty="0" smtClean="0">
                <a:solidFill>
                  <a:srgbClr val="92D050"/>
                </a:solidFill>
                <a:latin typeface="Perpetua" pitchFamily="18" charset="0"/>
              </a:rPr>
              <a:t>Emotions </a:t>
            </a:r>
            <a:r>
              <a:rPr lang="en-US" sz="3600" dirty="0" smtClean="0">
                <a:solidFill>
                  <a:schemeClr val="bg1"/>
                </a:solidFill>
                <a:latin typeface="Perpetua" pitchFamily="18" charset="0"/>
              </a:rPr>
              <a:t>(“not having one’s emotional development blighted by fear and anxiety”) </a:t>
            </a:r>
          </a:p>
          <a:p>
            <a:pPr marL="457200" lvl="1" indent="0">
              <a:buFontTx/>
              <a:buNone/>
            </a:pPr>
            <a:r>
              <a:rPr lang="en-US" sz="3600" dirty="0" smtClean="0">
                <a:solidFill>
                  <a:srgbClr val="92D050"/>
                </a:solidFill>
                <a:latin typeface="Perpetua" pitchFamily="18" charset="0"/>
              </a:rPr>
              <a:t>practical reason </a:t>
            </a:r>
            <a:r>
              <a:rPr lang="en-US" sz="3600" dirty="0" smtClean="0">
                <a:solidFill>
                  <a:schemeClr val="bg1"/>
                </a:solidFill>
                <a:latin typeface="Perpetua" pitchFamily="18" charset="0"/>
              </a:rPr>
              <a:t>(liberty of conscience and religious observance)</a:t>
            </a:r>
            <a:endParaRPr lang="en-US" sz="2400" dirty="0" smtClean="0">
              <a:solidFill>
                <a:schemeClr val="bg1"/>
              </a:solidFill>
              <a:latin typeface="Perpetua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dirty="0" smtClean="0">
                <a:solidFill>
                  <a:schemeClr val="tx1"/>
                </a:solidFill>
                <a:latin typeface="Perpetua" pitchFamily="18" charset="0"/>
              </a:rPr>
              <a:t>Types of Capabilities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533400" y="1143000"/>
            <a:ext cx="8077200" cy="5486400"/>
          </a:xfrm>
          <a:solidFill>
            <a:schemeClr val="tx1"/>
          </a:solidFill>
        </p:spPr>
        <p:txBody>
          <a:bodyPr>
            <a:normAutofit fontScale="77500" lnSpcReduction="20000"/>
          </a:bodyPr>
          <a:lstStyle/>
          <a:p>
            <a:pPr>
              <a:buNone/>
            </a:pPr>
            <a:endParaRPr lang="en-US" sz="4100" b="1" dirty="0" smtClean="0">
              <a:solidFill>
                <a:schemeClr val="bg1"/>
              </a:solidFill>
              <a:latin typeface="Perpetua" pitchFamily="18" charset="0"/>
            </a:endParaRPr>
          </a:p>
          <a:p>
            <a:r>
              <a:rPr lang="en-US" sz="3900" b="1" dirty="0" smtClean="0">
                <a:solidFill>
                  <a:schemeClr val="bg1"/>
                </a:solidFill>
                <a:latin typeface="Perpetua" pitchFamily="18" charset="0"/>
              </a:rPr>
              <a:t>Social or Out-reaching Capabilities</a:t>
            </a:r>
          </a:p>
          <a:p>
            <a:pPr lvl="1"/>
            <a:r>
              <a:rPr lang="en-US" sz="3500" dirty="0" smtClean="0">
                <a:solidFill>
                  <a:srgbClr val="92D050"/>
                </a:solidFill>
                <a:latin typeface="Perpetua" pitchFamily="18" charset="0"/>
              </a:rPr>
              <a:t>Affiliations</a:t>
            </a:r>
          </a:p>
          <a:p>
            <a:pPr lvl="1"/>
            <a:r>
              <a:rPr lang="en-US" sz="3200" dirty="0" smtClean="0">
                <a:solidFill>
                  <a:schemeClr val="bg1"/>
                </a:solidFill>
                <a:latin typeface="Perpetua" pitchFamily="18" charset="0"/>
              </a:rPr>
              <a:t>“live with and toward others, to recognize and show concern for other human beings, to engage in various forms of social interaction; to be able to imagine the situation of another(freedom of assembly and speech)</a:t>
            </a:r>
          </a:p>
          <a:p>
            <a:pPr lvl="1"/>
            <a:r>
              <a:rPr lang="en-US" sz="3200" dirty="0" smtClean="0">
                <a:solidFill>
                  <a:schemeClr val="bg1"/>
                </a:solidFill>
                <a:latin typeface="Perpetua" pitchFamily="18" charset="0"/>
              </a:rPr>
              <a:t>“Having the social bases of self-respect and </a:t>
            </a:r>
            <a:r>
              <a:rPr lang="en-US" sz="3200" dirty="0" err="1" smtClean="0">
                <a:solidFill>
                  <a:schemeClr val="bg1"/>
                </a:solidFill>
                <a:latin typeface="Perpetua" pitchFamily="18" charset="0"/>
              </a:rPr>
              <a:t>nonhumiliation</a:t>
            </a:r>
            <a:r>
              <a:rPr lang="en-US" sz="3200" dirty="0" smtClean="0">
                <a:solidFill>
                  <a:schemeClr val="bg1"/>
                </a:solidFill>
                <a:latin typeface="Perpetua" pitchFamily="18" charset="0"/>
              </a:rPr>
              <a:t>; being able to be treated as a dignified being whose worth is equal to that of others (nondiscrimination)</a:t>
            </a:r>
          </a:p>
          <a:p>
            <a:pPr>
              <a:buNone/>
            </a:pPr>
            <a:endParaRPr lang="en-US" sz="1600" dirty="0" smtClean="0">
              <a:solidFill>
                <a:schemeClr val="bg1"/>
              </a:solidFill>
              <a:latin typeface="Perpetua" pitchFamily="18" charset="0"/>
            </a:endParaRPr>
          </a:p>
          <a:p>
            <a:pPr lvl="1"/>
            <a:r>
              <a:rPr lang="en-US" sz="3500" dirty="0" smtClean="0">
                <a:solidFill>
                  <a:srgbClr val="92D050"/>
                </a:solidFill>
                <a:latin typeface="Perpetua" pitchFamily="18" charset="0"/>
              </a:rPr>
              <a:t>Other Species</a:t>
            </a:r>
          </a:p>
          <a:p>
            <a:pPr lvl="1"/>
            <a:r>
              <a:rPr lang="en-US" sz="3000" dirty="0" smtClean="0">
                <a:solidFill>
                  <a:schemeClr val="bg1"/>
                </a:solidFill>
                <a:latin typeface="Perpetua" pitchFamily="18" charset="0"/>
              </a:rPr>
              <a:t>“Being able to live with concern for and in relation to animals, plants, and the world of nature.”</a:t>
            </a:r>
          </a:p>
          <a:p>
            <a:pPr marL="457200" lvl="1" indent="0">
              <a:buFontTx/>
              <a:buNone/>
            </a:pPr>
            <a:r>
              <a:rPr lang="en-US" sz="2400" dirty="0" smtClean="0">
                <a:solidFill>
                  <a:schemeClr val="bg1"/>
                </a:solidFill>
                <a:latin typeface="Perpetua" pitchFamily="18" charset="0"/>
              </a:rPr>
              <a:t/>
            </a:r>
            <a:br>
              <a:rPr lang="en-US" sz="2400" dirty="0" smtClean="0">
                <a:solidFill>
                  <a:schemeClr val="bg1"/>
                </a:solidFill>
                <a:latin typeface="Perpetua" pitchFamily="18" charset="0"/>
              </a:rPr>
            </a:br>
            <a:endParaRPr lang="en-US" sz="2400" dirty="0" smtClean="0">
              <a:solidFill>
                <a:schemeClr val="bg1"/>
              </a:solidFill>
              <a:latin typeface="Perpetua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3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838200"/>
          </a:xfrm>
          <a:solidFill>
            <a:srgbClr val="96B45A"/>
          </a:solidFill>
        </p:spPr>
        <p:txBody>
          <a:bodyPr/>
          <a:lstStyle/>
          <a:p>
            <a:pPr eaLnBrk="1" hangingPunct="1"/>
            <a:r>
              <a:rPr lang="en-US" sz="4800" b="1" dirty="0" smtClean="0">
                <a:solidFill>
                  <a:schemeClr val="tx1"/>
                </a:solidFill>
                <a:latin typeface="Perpetua" pitchFamily="18" charset="0"/>
              </a:rPr>
              <a:t>Types of Capabilities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>
          <a:xfrm>
            <a:off x="533400" y="1143000"/>
            <a:ext cx="8077200" cy="5486400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Perpetua" pitchFamily="18" charset="0"/>
              </a:rPr>
              <a:t>Agent Capabilities</a:t>
            </a:r>
          </a:p>
          <a:p>
            <a:pPr marL="457200" lvl="1" indent="0"/>
            <a:r>
              <a:rPr lang="en-US" sz="3000" dirty="0" smtClean="0">
                <a:solidFill>
                  <a:srgbClr val="92D050"/>
                </a:solidFill>
                <a:latin typeface="Perpetua" pitchFamily="18" charset="0"/>
              </a:rPr>
              <a:t>Play</a:t>
            </a:r>
          </a:p>
          <a:p>
            <a:pPr marL="457200" lvl="1" indent="0"/>
            <a:r>
              <a:rPr lang="en-US" sz="3000" dirty="0" smtClean="0">
                <a:solidFill>
                  <a:srgbClr val="92D050"/>
                </a:solidFill>
                <a:latin typeface="Perpetua" pitchFamily="18" charset="0"/>
              </a:rPr>
              <a:t>Control over one’s environment</a:t>
            </a:r>
          </a:p>
          <a:p>
            <a:pPr marL="857250" lvl="2" indent="0"/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“Political.  </a:t>
            </a:r>
          </a:p>
          <a:p>
            <a:pPr marL="1314450" lvl="3" indent="0"/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Being able to participate effectively in political choices that govern one’s life; having the right of political participation, protections of free speech and association.”</a:t>
            </a:r>
          </a:p>
          <a:p>
            <a:pPr marL="857250" lvl="2" indent="0"/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Material.  </a:t>
            </a:r>
          </a:p>
          <a:p>
            <a:pPr marL="1314450" lvl="3" indent="0"/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Being able to hold property (both land and movable goods), and having property rights on an equal basis with others;</a:t>
            </a:r>
          </a:p>
          <a:p>
            <a:pPr marL="1314450" lvl="3" indent="0"/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 having the right to seek employment on an equal basis with others;</a:t>
            </a:r>
          </a:p>
          <a:p>
            <a:pPr marL="1314450" lvl="3" indent="0"/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 having the freedom from unwarranted search and seizure.</a:t>
            </a:r>
          </a:p>
          <a:p>
            <a:pPr marL="1314450" lvl="3" indent="0"/>
            <a:r>
              <a:rPr lang="en-US" dirty="0" smtClean="0">
                <a:solidFill>
                  <a:schemeClr val="bg1"/>
                </a:solidFill>
                <a:latin typeface="Perpetua" pitchFamily="18" charset="0"/>
              </a:rPr>
              <a:t>In work being able to work as a human being, exercising practical reason and entering into meaningful relationships of mutual recognition with other workers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80000"/>
          </a:lnSpc>
          <a:spcBef>
            <a:spcPct val="30000"/>
          </a:spcBef>
          <a:spcAft>
            <a:spcPct val="0"/>
          </a:spcAft>
          <a:buClrTx/>
          <a:buSzTx/>
          <a:buFontTx/>
          <a:buChar char="•"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Papyrus" pitchFamily="2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80000"/>
          </a:lnSpc>
          <a:spcBef>
            <a:spcPct val="30000"/>
          </a:spcBef>
          <a:spcAft>
            <a:spcPct val="0"/>
          </a:spcAft>
          <a:buClrTx/>
          <a:buSzTx/>
          <a:buFontTx/>
          <a:buChar char="•"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Papyrus" pitchFamily="2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24159</TotalTime>
  <Words>1496</Words>
  <Application>Microsoft Office PowerPoint</Application>
  <PresentationFormat>On-screen Show (4:3)</PresentationFormat>
  <Paragraphs>324</Paragraphs>
  <Slides>22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Office Theme</vt:lpstr>
      <vt:lpstr>Metro</vt:lpstr>
      <vt:lpstr>Default Design</vt:lpstr>
      <vt:lpstr>Training responsible engineers for global contexts</vt:lpstr>
      <vt:lpstr>Frameworks</vt:lpstr>
      <vt:lpstr>Techno-Socio Sensitivity</vt:lpstr>
      <vt:lpstr>Responsible Technological Choice</vt:lpstr>
      <vt:lpstr>Responsible Technological Choice</vt:lpstr>
      <vt:lpstr>Capabilities Approach</vt:lpstr>
      <vt:lpstr>Types of Capabilities</vt:lpstr>
      <vt:lpstr>Types of Capabilities</vt:lpstr>
      <vt:lpstr>Types of Capabilities</vt:lpstr>
      <vt:lpstr>Conversion Factors</vt:lpstr>
      <vt:lpstr>Energy as Conversion Factor</vt:lpstr>
      <vt:lpstr>Burning Wood/Charcoal</vt:lpstr>
      <vt:lpstr>Electricity</vt:lpstr>
      <vt:lpstr>Social Technical Systems (STS)</vt:lpstr>
      <vt:lpstr>Baseline STS</vt:lpstr>
      <vt:lpstr>Expanded STS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Starting a Toolkit for GREAT IDEA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Dr-Cruz</dc:creator>
  <cp:lastModifiedBy>Dr. William Frey</cp:lastModifiedBy>
  <cp:revision>563</cp:revision>
  <dcterms:created xsi:type="dcterms:W3CDTF">2012-09-11T10:37:09Z</dcterms:created>
  <dcterms:modified xsi:type="dcterms:W3CDTF">2012-10-19T14:59:55Z</dcterms:modified>
</cp:coreProperties>
</file>